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9" r:id="rId4"/>
  </p:sldMasterIdLst>
  <p:sldIdLst>
    <p:sldId id="262" r:id="rId5"/>
    <p:sldId id="263" r:id="rId6"/>
    <p:sldId id="260" r:id="rId7"/>
    <p:sldId id="264" r:id="rId8"/>
    <p:sldId id="284" r:id="rId9"/>
    <p:sldId id="286" r:id="rId10"/>
    <p:sldId id="287" r:id="rId11"/>
    <p:sldId id="288" r:id="rId12"/>
    <p:sldId id="289" r:id="rId13"/>
    <p:sldId id="307" r:id="rId14"/>
    <p:sldId id="309" r:id="rId15"/>
    <p:sldId id="308" r:id="rId16"/>
    <p:sldId id="310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300" r:id="rId26"/>
    <p:sldId id="298" r:id="rId27"/>
    <p:sldId id="301" r:id="rId28"/>
    <p:sldId id="283" r:id="rId29"/>
    <p:sldId id="306" r:id="rId30"/>
    <p:sldId id="302" r:id="rId31"/>
    <p:sldId id="285" r:id="rId32"/>
    <p:sldId id="303" r:id="rId33"/>
    <p:sldId id="304" r:id="rId34"/>
    <p:sldId id="30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2CAC0-BB95-4919-9F32-3173AEA18F0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684494-1AB1-4F75-83F9-DA83446B6822}">
      <dgm:prSet/>
      <dgm:spPr/>
      <dgm:t>
        <a:bodyPr/>
        <a:lstStyle/>
        <a:p>
          <a:r>
            <a:rPr lang="en-US" dirty="0"/>
            <a:t>The work of higher education is not advocacy so much as providing a space for high quality argumentation.</a:t>
          </a:r>
        </a:p>
      </dgm:t>
    </dgm:pt>
    <dgm:pt modelId="{7AEB18A5-E512-4E20-93EF-B944C8494918}" type="parTrans" cxnId="{E959475E-83D3-4817-AC9B-DDD2825D208F}">
      <dgm:prSet/>
      <dgm:spPr/>
      <dgm:t>
        <a:bodyPr/>
        <a:lstStyle/>
        <a:p>
          <a:endParaRPr lang="en-US"/>
        </a:p>
      </dgm:t>
    </dgm:pt>
    <dgm:pt modelId="{FD31D1DD-2716-43FA-927D-54252337D24D}" type="sibTrans" cxnId="{E959475E-83D3-4817-AC9B-DDD2825D208F}">
      <dgm:prSet/>
      <dgm:spPr/>
      <dgm:t>
        <a:bodyPr/>
        <a:lstStyle/>
        <a:p>
          <a:endParaRPr lang="en-US"/>
        </a:p>
      </dgm:t>
    </dgm:pt>
    <dgm:pt modelId="{F9FB6894-8EA7-4801-ADC8-E199EA58D4E9}">
      <dgm:prSet/>
      <dgm:spPr/>
      <dgm:t>
        <a:bodyPr/>
        <a:lstStyle/>
        <a:p>
          <a:r>
            <a:rPr lang="en-US"/>
            <a:t>Deliberation provides a framework to elevate marginalized voices and empower citizens.</a:t>
          </a:r>
        </a:p>
      </dgm:t>
    </dgm:pt>
    <dgm:pt modelId="{7B25A588-1A83-468F-AEF7-096E1B955359}" type="parTrans" cxnId="{7FD8ABCD-655B-4D9F-9CAC-12ADEF51346B}">
      <dgm:prSet/>
      <dgm:spPr/>
      <dgm:t>
        <a:bodyPr/>
        <a:lstStyle/>
        <a:p>
          <a:endParaRPr lang="en-US"/>
        </a:p>
      </dgm:t>
    </dgm:pt>
    <dgm:pt modelId="{601461C9-ABE3-476F-81F4-CD61E8666C97}" type="sibTrans" cxnId="{7FD8ABCD-655B-4D9F-9CAC-12ADEF51346B}">
      <dgm:prSet/>
      <dgm:spPr/>
      <dgm:t>
        <a:bodyPr/>
        <a:lstStyle/>
        <a:p>
          <a:endParaRPr lang="en-US"/>
        </a:p>
      </dgm:t>
    </dgm:pt>
    <dgm:pt modelId="{DEBFB291-E9EA-416E-8EC7-A4928371F8AB}">
      <dgm:prSet/>
      <dgm:spPr/>
      <dgm:t>
        <a:bodyPr/>
        <a:lstStyle/>
        <a:p>
          <a:r>
            <a:rPr lang="en-US"/>
            <a:t>We must think creatively about teaching and collaboration.</a:t>
          </a:r>
        </a:p>
      </dgm:t>
    </dgm:pt>
    <dgm:pt modelId="{471ED08C-E37C-4022-86C8-D9B64FCDDD34}" type="parTrans" cxnId="{5B87A98B-EE8B-467B-8EC4-5B587996DD1E}">
      <dgm:prSet/>
      <dgm:spPr/>
      <dgm:t>
        <a:bodyPr/>
        <a:lstStyle/>
        <a:p>
          <a:endParaRPr lang="en-US"/>
        </a:p>
      </dgm:t>
    </dgm:pt>
    <dgm:pt modelId="{BE478B5A-6CE0-473B-A3F4-0BF1E65CB5FF}" type="sibTrans" cxnId="{5B87A98B-EE8B-467B-8EC4-5B587996DD1E}">
      <dgm:prSet/>
      <dgm:spPr/>
      <dgm:t>
        <a:bodyPr/>
        <a:lstStyle/>
        <a:p>
          <a:endParaRPr lang="en-US"/>
        </a:p>
      </dgm:t>
    </dgm:pt>
    <dgm:pt modelId="{92ED37CF-4E60-4613-9F93-AFE65D062923}">
      <dgm:prSet/>
      <dgm:spPr/>
      <dgm:t>
        <a:bodyPr/>
        <a:lstStyle/>
        <a:p>
          <a:r>
            <a:rPr lang="en-US" dirty="0"/>
            <a:t>Ultimately, our job is to provide opportunities for students and citizens to build deliberative capacities to do democracy better.</a:t>
          </a:r>
        </a:p>
      </dgm:t>
    </dgm:pt>
    <dgm:pt modelId="{9A137426-C077-42D7-95D6-0EA8D4CDD97B}" type="parTrans" cxnId="{9379535D-D61D-463E-BDBE-F3790C9891CF}">
      <dgm:prSet/>
      <dgm:spPr/>
      <dgm:t>
        <a:bodyPr/>
        <a:lstStyle/>
        <a:p>
          <a:endParaRPr lang="en-US"/>
        </a:p>
      </dgm:t>
    </dgm:pt>
    <dgm:pt modelId="{8642F823-2E34-4CB7-A2DB-963A7ABEF995}" type="sibTrans" cxnId="{9379535D-D61D-463E-BDBE-F3790C9891CF}">
      <dgm:prSet/>
      <dgm:spPr/>
      <dgm:t>
        <a:bodyPr/>
        <a:lstStyle/>
        <a:p>
          <a:endParaRPr lang="en-US"/>
        </a:p>
      </dgm:t>
    </dgm:pt>
    <dgm:pt modelId="{4D2CFD5A-1FFF-AF48-B6E2-B01750E6DBF1}">
      <dgm:prSet/>
      <dgm:spPr/>
      <dgm:t>
        <a:bodyPr/>
        <a:lstStyle/>
        <a:p>
          <a:r>
            <a:rPr lang="en-US" dirty="0"/>
            <a:t>Remain optimistic: Our work </a:t>
          </a:r>
          <a:r>
            <a:rPr lang="en-US"/>
            <a:t>provides reason for hope.</a:t>
          </a:r>
        </a:p>
      </dgm:t>
    </dgm:pt>
    <dgm:pt modelId="{9E426E6B-4F03-5842-8874-D5B1E9E6251D}" type="parTrans" cxnId="{A2740F2B-A93E-0B4F-928E-69F8B81859DC}">
      <dgm:prSet/>
      <dgm:spPr/>
    </dgm:pt>
    <dgm:pt modelId="{A7142056-6589-C642-BCA3-F574C0266544}" type="sibTrans" cxnId="{A2740F2B-A93E-0B4F-928E-69F8B81859DC}">
      <dgm:prSet/>
      <dgm:spPr/>
    </dgm:pt>
    <dgm:pt modelId="{324BA29A-7687-FB4B-BE92-A4597C6DBD52}" type="pres">
      <dgm:prSet presAssocID="{3FD2CAC0-BB95-4919-9F32-3173AEA18F06}" presName="linear" presStyleCnt="0">
        <dgm:presLayoutVars>
          <dgm:animLvl val="lvl"/>
          <dgm:resizeHandles val="exact"/>
        </dgm:presLayoutVars>
      </dgm:prSet>
      <dgm:spPr/>
    </dgm:pt>
    <dgm:pt modelId="{26AF57A8-38D2-A149-B939-46A650346AC0}" type="pres">
      <dgm:prSet presAssocID="{4D2CFD5A-1FFF-AF48-B6E2-B01750E6DB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1364009-1E30-5C46-9870-A2CDB1EEC28E}" type="pres">
      <dgm:prSet presAssocID="{A7142056-6589-C642-BCA3-F574C0266544}" presName="spacer" presStyleCnt="0"/>
      <dgm:spPr/>
    </dgm:pt>
    <dgm:pt modelId="{F9FF0576-1784-7646-A06F-AAABB1EB0AEA}" type="pres">
      <dgm:prSet presAssocID="{19684494-1AB1-4F75-83F9-DA83446B682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BA589E-41BF-D74C-BE09-B3B69A60CC37}" type="pres">
      <dgm:prSet presAssocID="{FD31D1DD-2716-43FA-927D-54252337D24D}" presName="spacer" presStyleCnt="0"/>
      <dgm:spPr/>
    </dgm:pt>
    <dgm:pt modelId="{7DBB1E63-166D-FB4F-BD76-A163977FCFAA}" type="pres">
      <dgm:prSet presAssocID="{F9FB6894-8EA7-4801-ADC8-E199EA58D4E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ABA759-05B8-254A-9278-6553324348C9}" type="pres">
      <dgm:prSet presAssocID="{601461C9-ABE3-476F-81F4-CD61E8666C97}" presName="spacer" presStyleCnt="0"/>
      <dgm:spPr/>
    </dgm:pt>
    <dgm:pt modelId="{BA955E2D-31FA-B74D-8FAD-B84CFF02493F}" type="pres">
      <dgm:prSet presAssocID="{DEBFB291-E9EA-416E-8EC7-A4928371F8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B6368F-80A1-9144-989A-C350D15247E6}" type="pres">
      <dgm:prSet presAssocID="{BE478B5A-6CE0-473B-A3F4-0BF1E65CB5FF}" presName="spacer" presStyleCnt="0"/>
      <dgm:spPr/>
    </dgm:pt>
    <dgm:pt modelId="{861B4305-0D79-474D-905D-E103155B0151}" type="pres">
      <dgm:prSet presAssocID="{92ED37CF-4E60-4613-9F93-AFE65D06292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2740F2B-A93E-0B4F-928E-69F8B81859DC}" srcId="{3FD2CAC0-BB95-4919-9F32-3173AEA18F06}" destId="{4D2CFD5A-1FFF-AF48-B6E2-B01750E6DBF1}" srcOrd="0" destOrd="0" parTransId="{9E426E6B-4F03-5842-8874-D5B1E9E6251D}" sibTransId="{A7142056-6589-C642-BCA3-F574C0266544}"/>
    <dgm:cxn modelId="{2A80CA3A-8BA8-6E48-8A16-D8D02C0B07A7}" type="presOf" srcId="{4D2CFD5A-1FFF-AF48-B6E2-B01750E6DBF1}" destId="{26AF57A8-38D2-A149-B939-46A650346AC0}" srcOrd="0" destOrd="0" presId="urn:microsoft.com/office/officeart/2005/8/layout/vList2"/>
    <dgm:cxn modelId="{9379535D-D61D-463E-BDBE-F3790C9891CF}" srcId="{3FD2CAC0-BB95-4919-9F32-3173AEA18F06}" destId="{92ED37CF-4E60-4613-9F93-AFE65D062923}" srcOrd="4" destOrd="0" parTransId="{9A137426-C077-42D7-95D6-0EA8D4CDD97B}" sibTransId="{8642F823-2E34-4CB7-A2DB-963A7ABEF995}"/>
    <dgm:cxn modelId="{E959475E-83D3-4817-AC9B-DDD2825D208F}" srcId="{3FD2CAC0-BB95-4919-9F32-3173AEA18F06}" destId="{19684494-1AB1-4F75-83F9-DA83446B6822}" srcOrd="1" destOrd="0" parTransId="{7AEB18A5-E512-4E20-93EF-B944C8494918}" sibTransId="{FD31D1DD-2716-43FA-927D-54252337D24D}"/>
    <dgm:cxn modelId="{5B87A98B-EE8B-467B-8EC4-5B587996DD1E}" srcId="{3FD2CAC0-BB95-4919-9F32-3173AEA18F06}" destId="{DEBFB291-E9EA-416E-8EC7-A4928371F8AB}" srcOrd="3" destOrd="0" parTransId="{471ED08C-E37C-4022-86C8-D9B64FCDDD34}" sibTransId="{BE478B5A-6CE0-473B-A3F4-0BF1E65CB5FF}"/>
    <dgm:cxn modelId="{D6A2999D-C82F-024B-8915-74C1B3B2163B}" type="presOf" srcId="{3FD2CAC0-BB95-4919-9F32-3173AEA18F06}" destId="{324BA29A-7687-FB4B-BE92-A4597C6DBD52}" srcOrd="0" destOrd="0" presId="urn:microsoft.com/office/officeart/2005/8/layout/vList2"/>
    <dgm:cxn modelId="{24443AA5-92B8-7647-90F9-B135726B6D13}" type="presOf" srcId="{DEBFB291-E9EA-416E-8EC7-A4928371F8AB}" destId="{BA955E2D-31FA-B74D-8FAD-B84CFF02493F}" srcOrd="0" destOrd="0" presId="urn:microsoft.com/office/officeart/2005/8/layout/vList2"/>
    <dgm:cxn modelId="{C6996CA7-BF19-A545-A2DE-07A6468BC3B8}" type="presOf" srcId="{19684494-1AB1-4F75-83F9-DA83446B6822}" destId="{F9FF0576-1784-7646-A06F-AAABB1EB0AEA}" srcOrd="0" destOrd="0" presId="urn:microsoft.com/office/officeart/2005/8/layout/vList2"/>
    <dgm:cxn modelId="{7FD8ABCD-655B-4D9F-9CAC-12ADEF51346B}" srcId="{3FD2CAC0-BB95-4919-9F32-3173AEA18F06}" destId="{F9FB6894-8EA7-4801-ADC8-E199EA58D4E9}" srcOrd="2" destOrd="0" parTransId="{7B25A588-1A83-468F-AEF7-096E1B955359}" sibTransId="{601461C9-ABE3-476F-81F4-CD61E8666C97}"/>
    <dgm:cxn modelId="{556F75F0-375D-3F4F-BD95-1BE13F87E606}" type="presOf" srcId="{92ED37CF-4E60-4613-9F93-AFE65D062923}" destId="{861B4305-0D79-474D-905D-E103155B0151}" srcOrd="0" destOrd="0" presId="urn:microsoft.com/office/officeart/2005/8/layout/vList2"/>
    <dgm:cxn modelId="{E8BF28F6-AA33-5B43-8A8A-63310318B124}" type="presOf" srcId="{F9FB6894-8EA7-4801-ADC8-E199EA58D4E9}" destId="{7DBB1E63-166D-FB4F-BD76-A163977FCFAA}" srcOrd="0" destOrd="0" presId="urn:microsoft.com/office/officeart/2005/8/layout/vList2"/>
    <dgm:cxn modelId="{693CE1AB-5873-B44E-96E7-492C4CF8BEA1}" type="presParOf" srcId="{324BA29A-7687-FB4B-BE92-A4597C6DBD52}" destId="{26AF57A8-38D2-A149-B939-46A650346AC0}" srcOrd="0" destOrd="0" presId="urn:microsoft.com/office/officeart/2005/8/layout/vList2"/>
    <dgm:cxn modelId="{BA7D5A59-65DB-E240-AC3A-A03F1FEBEFFB}" type="presParOf" srcId="{324BA29A-7687-FB4B-BE92-A4597C6DBD52}" destId="{91364009-1E30-5C46-9870-A2CDB1EEC28E}" srcOrd="1" destOrd="0" presId="urn:microsoft.com/office/officeart/2005/8/layout/vList2"/>
    <dgm:cxn modelId="{75E0EBCA-1C8D-2D42-A002-84401FE7E1F8}" type="presParOf" srcId="{324BA29A-7687-FB4B-BE92-A4597C6DBD52}" destId="{F9FF0576-1784-7646-A06F-AAABB1EB0AEA}" srcOrd="2" destOrd="0" presId="urn:microsoft.com/office/officeart/2005/8/layout/vList2"/>
    <dgm:cxn modelId="{AF5873A1-8896-7944-A153-BD8C0398B8F3}" type="presParOf" srcId="{324BA29A-7687-FB4B-BE92-A4597C6DBD52}" destId="{8BBA589E-41BF-D74C-BE09-B3B69A60CC37}" srcOrd="3" destOrd="0" presId="urn:microsoft.com/office/officeart/2005/8/layout/vList2"/>
    <dgm:cxn modelId="{F3FBA425-DC12-8944-B661-B37CF7D0E69F}" type="presParOf" srcId="{324BA29A-7687-FB4B-BE92-A4597C6DBD52}" destId="{7DBB1E63-166D-FB4F-BD76-A163977FCFAA}" srcOrd="4" destOrd="0" presId="urn:microsoft.com/office/officeart/2005/8/layout/vList2"/>
    <dgm:cxn modelId="{F26EFDB2-49CB-0848-A3B6-C574108D5E1F}" type="presParOf" srcId="{324BA29A-7687-FB4B-BE92-A4597C6DBD52}" destId="{25ABA759-05B8-254A-9278-6553324348C9}" srcOrd="5" destOrd="0" presId="urn:microsoft.com/office/officeart/2005/8/layout/vList2"/>
    <dgm:cxn modelId="{29D76EEE-1E3A-514C-B715-E1F957EF1625}" type="presParOf" srcId="{324BA29A-7687-FB4B-BE92-A4597C6DBD52}" destId="{BA955E2D-31FA-B74D-8FAD-B84CFF02493F}" srcOrd="6" destOrd="0" presId="urn:microsoft.com/office/officeart/2005/8/layout/vList2"/>
    <dgm:cxn modelId="{4AB6F4DC-4AD1-B04E-B404-DEC6F7ECB2EF}" type="presParOf" srcId="{324BA29A-7687-FB4B-BE92-A4597C6DBD52}" destId="{66B6368F-80A1-9144-989A-C350D15247E6}" srcOrd="7" destOrd="0" presId="urn:microsoft.com/office/officeart/2005/8/layout/vList2"/>
    <dgm:cxn modelId="{C4335B41-5D34-AC42-9FE4-20DEAF76AD2A}" type="presParOf" srcId="{324BA29A-7687-FB4B-BE92-A4597C6DBD52}" destId="{861B4305-0D79-474D-905D-E103155B015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D6E9A-E9B1-4A6C-BFA8-BE0D70C5AFD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B01ABE-D7C3-425A-9F62-4D008A850569}">
      <dgm:prSet/>
      <dgm:spPr/>
      <dgm:t>
        <a:bodyPr/>
        <a:lstStyle/>
        <a:p>
          <a:r>
            <a:rPr lang="en-US" dirty="0"/>
            <a:t>Communication leadership graduate program.</a:t>
          </a:r>
        </a:p>
      </dgm:t>
    </dgm:pt>
    <dgm:pt modelId="{094AE294-EE84-4BA8-9FDE-685AE4642DD7}" type="parTrans" cxnId="{F1CC84FF-0133-49B2-9AF8-179F03545BD6}">
      <dgm:prSet/>
      <dgm:spPr/>
      <dgm:t>
        <a:bodyPr/>
        <a:lstStyle/>
        <a:p>
          <a:endParaRPr lang="en-US"/>
        </a:p>
      </dgm:t>
    </dgm:pt>
    <dgm:pt modelId="{A63FB34A-1E1E-4B5C-8D9F-912BC18F5138}" type="sibTrans" cxnId="{F1CC84FF-0133-49B2-9AF8-179F03545BD6}">
      <dgm:prSet/>
      <dgm:spPr/>
      <dgm:t>
        <a:bodyPr/>
        <a:lstStyle/>
        <a:p>
          <a:endParaRPr lang="en-US"/>
        </a:p>
      </dgm:t>
    </dgm:pt>
    <dgm:pt modelId="{BB650C3E-45A5-46C3-BE41-E82CD00E53B7}">
      <dgm:prSet/>
      <dgm:spPr/>
      <dgm:t>
        <a:bodyPr/>
        <a:lstStyle/>
        <a:p>
          <a:r>
            <a:rPr lang="en-US" dirty="0"/>
            <a:t>Integrated into the curriculum.</a:t>
          </a:r>
        </a:p>
      </dgm:t>
    </dgm:pt>
    <dgm:pt modelId="{2CCA6971-ACC2-4048-B1C8-1CF9B4AB07A2}" type="parTrans" cxnId="{1C1B0858-FF40-45A5-9767-A3F571C0771E}">
      <dgm:prSet/>
      <dgm:spPr/>
      <dgm:t>
        <a:bodyPr/>
        <a:lstStyle/>
        <a:p>
          <a:endParaRPr lang="en-US"/>
        </a:p>
      </dgm:t>
    </dgm:pt>
    <dgm:pt modelId="{8D05EA3E-FF6F-4245-8AF3-53D39C274730}" type="sibTrans" cxnId="{1C1B0858-FF40-45A5-9767-A3F571C0771E}">
      <dgm:prSet/>
      <dgm:spPr/>
      <dgm:t>
        <a:bodyPr/>
        <a:lstStyle/>
        <a:p>
          <a:endParaRPr lang="en-US"/>
        </a:p>
      </dgm:t>
    </dgm:pt>
    <dgm:pt modelId="{E3B8AC51-82E4-4CE4-BB3C-EA36DA34C14E}">
      <dgm:prSet/>
      <dgm:spPr/>
      <dgm:t>
        <a:bodyPr/>
        <a:lstStyle/>
        <a:p>
          <a:r>
            <a:rPr lang="en-US" dirty="0"/>
            <a:t>Community engaged scholarship.</a:t>
          </a:r>
        </a:p>
      </dgm:t>
    </dgm:pt>
    <dgm:pt modelId="{837178EA-C0AE-42A5-AF5E-92889F29DE52}" type="parTrans" cxnId="{32BCD944-ABE2-4CD9-A4D0-396CD8EF68A0}">
      <dgm:prSet/>
      <dgm:spPr/>
      <dgm:t>
        <a:bodyPr/>
        <a:lstStyle/>
        <a:p>
          <a:endParaRPr lang="en-US"/>
        </a:p>
      </dgm:t>
    </dgm:pt>
    <dgm:pt modelId="{B35DAB22-E5D5-4CB8-8604-58B29BDF2909}" type="sibTrans" cxnId="{32BCD944-ABE2-4CD9-A4D0-396CD8EF68A0}">
      <dgm:prSet/>
      <dgm:spPr/>
      <dgm:t>
        <a:bodyPr/>
        <a:lstStyle/>
        <a:p>
          <a:endParaRPr lang="en-US"/>
        </a:p>
      </dgm:t>
    </dgm:pt>
    <dgm:pt modelId="{32F1816E-5E1A-4920-910C-B1E81AAA3CAE}">
      <dgm:prSet/>
      <dgm:spPr/>
      <dgm:t>
        <a:bodyPr/>
        <a:lstStyle/>
        <a:p>
          <a:r>
            <a:rPr lang="en-US" dirty="0"/>
            <a:t>Undergraduate training.</a:t>
          </a:r>
        </a:p>
      </dgm:t>
    </dgm:pt>
    <dgm:pt modelId="{62357153-80FD-43DB-8284-E8DD8BC63749}" type="parTrans" cxnId="{E2586A14-2FC7-4A8F-A5B6-44ECB6101186}">
      <dgm:prSet/>
      <dgm:spPr/>
      <dgm:t>
        <a:bodyPr/>
        <a:lstStyle/>
        <a:p>
          <a:endParaRPr lang="en-US"/>
        </a:p>
      </dgm:t>
    </dgm:pt>
    <dgm:pt modelId="{F3457842-BBDE-4073-979F-DF84F06DE5E0}" type="sibTrans" cxnId="{E2586A14-2FC7-4A8F-A5B6-44ECB6101186}">
      <dgm:prSet/>
      <dgm:spPr/>
      <dgm:t>
        <a:bodyPr/>
        <a:lstStyle/>
        <a:p>
          <a:endParaRPr lang="en-US"/>
        </a:p>
      </dgm:t>
    </dgm:pt>
    <dgm:pt modelId="{0CEC0F4F-DF8C-CA48-946B-1B62B1950A31}" type="pres">
      <dgm:prSet presAssocID="{6BCD6E9A-E9B1-4A6C-BFA8-BE0D70C5AFD8}" presName="vert0" presStyleCnt="0">
        <dgm:presLayoutVars>
          <dgm:dir/>
          <dgm:animOne val="branch"/>
          <dgm:animLvl val="lvl"/>
        </dgm:presLayoutVars>
      </dgm:prSet>
      <dgm:spPr/>
    </dgm:pt>
    <dgm:pt modelId="{BE5737CC-7B3D-C94C-8B90-CC23BC42538F}" type="pres">
      <dgm:prSet presAssocID="{8CB01ABE-D7C3-425A-9F62-4D008A850569}" presName="thickLine" presStyleLbl="alignNode1" presStyleIdx="0" presStyleCnt="4"/>
      <dgm:spPr/>
    </dgm:pt>
    <dgm:pt modelId="{AB0963E5-419F-AF4F-928A-C32FE1D24AC5}" type="pres">
      <dgm:prSet presAssocID="{8CB01ABE-D7C3-425A-9F62-4D008A850569}" presName="horz1" presStyleCnt="0"/>
      <dgm:spPr/>
    </dgm:pt>
    <dgm:pt modelId="{30F5D00C-8CF0-2242-A1C7-375246A91F79}" type="pres">
      <dgm:prSet presAssocID="{8CB01ABE-D7C3-425A-9F62-4D008A850569}" presName="tx1" presStyleLbl="revTx" presStyleIdx="0" presStyleCnt="4"/>
      <dgm:spPr/>
    </dgm:pt>
    <dgm:pt modelId="{D1521A90-EA24-2C48-80AC-5E61D6913A88}" type="pres">
      <dgm:prSet presAssocID="{8CB01ABE-D7C3-425A-9F62-4D008A850569}" presName="vert1" presStyleCnt="0"/>
      <dgm:spPr/>
    </dgm:pt>
    <dgm:pt modelId="{838205E8-C368-EF47-8479-4D789F3D9DF1}" type="pres">
      <dgm:prSet presAssocID="{BB650C3E-45A5-46C3-BE41-E82CD00E53B7}" presName="thickLine" presStyleLbl="alignNode1" presStyleIdx="1" presStyleCnt="4"/>
      <dgm:spPr/>
    </dgm:pt>
    <dgm:pt modelId="{C863D6E2-DC8A-3942-B68F-B89061DD1174}" type="pres">
      <dgm:prSet presAssocID="{BB650C3E-45A5-46C3-BE41-E82CD00E53B7}" presName="horz1" presStyleCnt="0"/>
      <dgm:spPr/>
    </dgm:pt>
    <dgm:pt modelId="{D97326B2-3F3A-9E47-BF88-D409350BBA09}" type="pres">
      <dgm:prSet presAssocID="{BB650C3E-45A5-46C3-BE41-E82CD00E53B7}" presName="tx1" presStyleLbl="revTx" presStyleIdx="1" presStyleCnt="4"/>
      <dgm:spPr/>
    </dgm:pt>
    <dgm:pt modelId="{15D50BD9-15B8-CB47-A914-A3EB301BE3C6}" type="pres">
      <dgm:prSet presAssocID="{BB650C3E-45A5-46C3-BE41-E82CD00E53B7}" presName="vert1" presStyleCnt="0"/>
      <dgm:spPr/>
    </dgm:pt>
    <dgm:pt modelId="{24F53BD8-3B22-E041-B641-E6721BE33C16}" type="pres">
      <dgm:prSet presAssocID="{E3B8AC51-82E4-4CE4-BB3C-EA36DA34C14E}" presName="thickLine" presStyleLbl="alignNode1" presStyleIdx="2" presStyleCnt="4"/>
      <dgm:spPr/>
    </dgm:pt>
    <dgm:pt modelId="{06D1F1B1-22BF-7248-9814-DF7E484E7580}" type="pres">
      <dgm:prSet presAssocID="{E3B8AC51-82E4-4CE4-BB3C-EA36DA34C14E}" presName="horz1" presStyleCnt="0"/>
      <dgm:spPr/>
    </dgm:pt>
    <dgm:pt modelId="{D48E4039-96D4-D245-AE2C-876E260D89FD}" type="pres">
      <dgm:prSet presAssocID="{E3B8AC51-82E4-4CE4-BB3C-EA36DA34C14E}" presName="tx1" presStyleLbl="revTx" presStyleIdx="2" presStyleCnt="4"/>
      <dgm:spPr/>
    </dgm:pt>
    <dgm:pt modelId="{AE8F1377-AF14-3244-AF91-EE3E4C7F94D1}" type="pres">
      <dgm:prSet presAssocID="{E3B8AC51-82E4-4CE4-BB3C-EA36DA34C14E}" presName="vert1" presStyleCnt="0"/>
      <dgm:spPr/>
    </dgm:pt>
    <dgm:pt modelId="{337EFAF5-9836-094A-8FFF-55383A34192C}" type="pres">
      <dgm:prSet presAssocID="{32F1816E-5E1A-4920-910C-B1E81AAA3CAE}" presName="thickLine" presStyleLbl="alignNode1" presStyleIdx="3" presStyleCnt="4"/>
      <dgm:spPr/>
    </dgm:pt>
    <dgm:pt modelId="{5C12CC06-5633-5E41-A9C9-7A355BACC453}" type="pres">
      <dgm:prSet presAssocID="{32F1816E-5E1A-4920-910C-B1E81AAA3CAE}" presName="horz1" presStyleCnt="0"/>
      <dgm:spPr/>
    </dgm:pt>
    <dgm:pt modelId="{91064EAF-3E45-5946-9CA7-D53FC71AECBE}" type="pres">
      <dgm:prSet presAssocID="{32F1816E-5E1A-4920-910C-B1E81AAA3CAE}" presName="tx1" presStyleLbl="revTx" presStyleIdx="3" presStyleCnt="4"/>
      <dgm:spPr/>
    </dgm:pt>
    <dgm:pt modelId="{BE8193C4-C457-EA49-8415-996B5B464D21}" type="pres">
      <dgm:prSet presAssocID="{32F1816E-5E1A-4920-910C-B1E81AAA3CAE}" presName="vert1" presStyleCnt="0"/>
      <dgm:spPr/>
    </dgm:pt>
  </dgm:ptLst>
  <dgm:cxnLst>
    <dgm:cxn modelId="{E2586A14-2FC7-4A8F-A5B6-44ECB6101186}" srcId="{6BCD6E9A-E9B1-4A6C-BFA8-BE0D70C5AFD8}" destId="{32F1816E-5E1A-4920-910C-B1E81AAA3CAE}" srcOrd="3" destOrd="0" parTransId="{62357153-80FD-43DB-8284-E8DD8BC63749}" sibTransId="{F3457842-BBDE-4073-979F-DF84F06DE5E0}"/>
    <dgm:cxn modelId="{32BCD944-ABE2-4CD9-A4D0-396CD8EF68A0}" srcId="{6BCD6E9A-E9B1-4A6C-BFA8-BE0D70C5AFD8}" destId="{E3B8AC51-82E4-4CE4-BB3C-EA36DA34C14E}" srcOrd="2" destOrd="0" parTransId="{837178EA-C0AE-42A5-AF5E-92889F29DE52}" sibTransId="{B35DAB22-E5D5-4CB8-8604-58B29BDF2909}"/>
    <dgm:cxn modelId="{BD96D553-DE6D-AA4C-884A-6E0A0586ED15}" type="presOf" srcId="{BB650C3E-45A5-46C3-BE41-E82CD00E53B7}" destId="{D97326B2-3F3A-9E47-BF88-D409350BBA09}" srcOrd="0" destOrd="0" presId="urn:microsoft.com/office/officeart/2008/layout/LinedList"/>
    <dgm:cxn modelId="{1C1B0858-FF40-45A5-9767-A3F571C0771E}" srcId="{6BCD6E9A-E9B1-4A6C-BFA8-BE0D70C5AFD8}" destId="{BB650C3E-45A5-46C3-BE41-E82CD00E53B7}" srcOrd="1" destOrd="0" parTransId="{2CCA6971-ACC2-4048-B1C8-1CF9B4AB07A2}" sibTransId="{8D05EA3E-FF6F-4245-8AF3-53D39C274730}"/>
    <dgm:cxn modelId="{1F68249C-52D4-7446-926F-250FC696796B}" type="presOf" srcId="{32F1816E-5E1A-4920-910C-B1E81AAA3CAE}" destId="{91064EAF-3E45-5946-9CA7-D53FC71AECBE}" srcOrd="0" destOrd="0" presId="urn:microsoft.com/office/officeart/2008/layout/LinedList"/>
    <dgm:cxn modelId="{2E97F1B9-B8F9-224D-A1EE-9FD8A0826836}" type="presOf" srcId="{8CB01ABE-D7C3-425A-9F62-4D008A850569}" destId="{30F5D00C-8CF0-2242-A1C7-375246A91F79}" srcOrd="0" destOrd="0" presId="urn:microsoft.com/office/officeart/2008/layout/LinedList"/>
    <dgm:cxn modelId="{A835D0E3-16C6-7742-ACAD-02C7F724C076}" type="presOf" srcId="{6BCD6E9A-E9B1-4A6C-BFA8-BE0D70C5AFD8}" destId="{0CEC0F4F-DF8C-CA48-946B-1B62B1950A31}" srcOrd="0" destOrd="0" presId="urn:microsoft.com/office/officeart/2008/layout/LinedList"/>
    <dgm:cxn modelId="{AB400CE8-7AEC-524C-A659-630D563E11F4}" type="presOf" srcId="{E3B8AC51-82E4-4CE4-BB3C-EA36DA34C14E}" destId="{D48E4039-96D4-D245-AE2C-876E260D89FD}" srcOrd="0" destOrd="0" presId="urn:microsoft.com/office/officeart/2008/layout/LinedList"/>
    <dgm:cxn modelId="{F1CC84FF-0133-49B2-9AF8-179F03545BD6}" srcId="{6BCD6E9A-E9B1-4A6C-BFA8-BE0D70C5AFD8}" destId="{8CB01ABE-D7C3-425A-9F62-4D008A850569}" srcOrd="0" destOrd="0" parTransId="{094AE294-EE84-4BA8-9FDE-685AE4642DD7}" sibTransId="{A63FB34A-1E1E-4B5C-8D9F-912BC18F5138}"/>
    <dgm:cxn modelId="{03DD83AF-358C-AB43-BA6B-77DFE0FDC8EA}" type="presParOf" srcId="{0CEC0F4F-DF8C-CA48-946B-1B62B1950A31}" destId="{BE5737CC-7B3D-C94C-8B90-CC23BC42538F}" srcOrd="0" destOrd="0" presId="urn:microsoft.com/office/officeart/2008/layout/LinedList"/>
    <dgm:cxn modelId="{214986D2-6A75-E647-A0DC-DD85FB8502E2}" type="presParOf" srcId="{0CEC0F4F-DF8C-CA48-946B-1B62B1950A31}" destId="{AB0963E5-419F-AF4F-928A-C32FE1D24AC5}" srcOrd="1" destOrd="0" presId="urn:microsoft.com/office/officeart/2008/layout/LinedList"/>
    <dgm:cxn modelId="{3348E236-F0A2-804C-A6E0-A069E60784DF}" type="presParOf" srcId="{AB0963E5-419F-AF4F-928A-C32FE1D24AC5}" destId="{30F5D00C-8CF0-2242-A1C7-375246A91F79}" srcOrd="0" destOrd="0" presId="urn:microsoft.com/office/officeart/2008/layout/LinedList"/>
    <dgm:cxn modelId="{CC820AA3-F0D1-DE45-AA4B-7E4DC7269DE8}" type="presParOf" srcId="{AB0963E5-419F-AF4F-928A-C32FE1D24AC5}" destId="{D1521A90-EA24-2C48-80AC-5E61D6913A88}" srcOrd="1" destOrd="0" presId="urn:microsoft.com/office/officeart/2008/layout/LinedList"/>
    <dgm:cxn modelId="{06766D9F-CCD7-9641-8A23-1B3D429CCCB5}" type="presParOf" srcId="{0CEC0F4F-DF8C-CA48-946B-1B62B1950A31}" destId="{838205E8-C368-EF47-8479-4D789F3D9DF1}" srcOrd="2" destOrd="0" presId="urn:microsoft.com/office/officeart/2008/layout/LinedList"/>
    <dgm:cxn modelId="{25F72BA4-BE1B-394D-99B5-C681DE122620}" type="presParOf" srcId="{0CEC0F4F-DF8C-CA48-946B-1B62B1950A31}" destId="{C863D6E2-DC8A-3942-B68F-B89061DD1174}" srcOrd="3" destOrd="0" presId="urn:microsoft.com/office/officeart/2008/layout/LinedList"/>
    <dgm:cxn modelId="{6CF8C734-EF7E-434B-A64F-DD1D9E7D2A10}" type="presParOf" srcId="{C863D6E2-DC8A-3942-B68F-B89061DD1174}" destId="{D97326B2-3F3A-9E47-BF88-D409350BBA09}" srcOrd="0" destOrd="0" presId="urn:microsoft.com/office/officeart/2008/layout/LinedList"/>
    <dgm:cxn modelId="{FD834456-6F89-DA42-B10C-DB6589F4E1DF}" type="presParOf" srcId="{C863D6E2-DC8A-3942-B68F-B89061DD1174}" destId="{15D50BD9-15B8-CB47-A914-A3EB301BE3C6}" srcOrd="1" destOrd="0" presId="urn:microsoft.com/office/officeart/2008/layout/LinedList"/>
    <dgm:cxn modelId="{ADDE609B-E908-424A-9BE0-A1E0F9B9DBD0}" type="presParOf" srcId="{0CEC0F4F-DF8C-CA48-946B-1B62B1950A31}" destId="{24F53BD8-3B22-E041-B641-E6721BE33C16}" srcOrd="4" destOrd="0" presId="urn:microsoft.com/office/officeart/2008/layout/LinedList"/>
    <dgm:cxn modelId="{2E5078DA-45A7-3743-8C85-5AAAB61C2BFA}" type="presParOf" srcId="{0CEC0F4F-DF8C-CA48-946B-1B62B1950A31}" destId="{06D1F1B1-22BF-7248-9814-DF7E484E7580}" srcOrd="5" destOrd="0" presId="urn:microsoft.com/office/officeart/2008/layout/LinedList"/>
    <dgm:cxn modelId="{4CF236C3-A80A-D043-9775-2F6C9EF00399}" type="presParOf" srcId="{06D1F1B1-22BF-7248-9814-DF7E484E7580}" destId="{D48E4039-96D4-D245-AE2C-876E260D89FD}" srcOrd="0" destOrd="0" presId="urn:microsoft.com/office/officeart/2008/layout/LinedList"/>
    <dgm:cxn modelId="{DA736201-05F6-A34D-928C-446D0452CB3C}" type="presParOf" srcId="{06D1F1B1-22BF-7248-9814-DF7E484E7580}" destId="{AE8F1377-AF14-3244-AF91-EE3E4C7F94D1}" srcOrd="1" destOrd="0" presId="urn:microsoft.com/office/officeart/2008/layout/LinedList"/>
    <dgm:cxn modelId="{805F8520-91CD-4F45-ABE2-3EF097AC884A}" type="presParOf" srcId="{0CEC0F4F-DF8C-CA48-946B-1B62B1950A31}" destId="{337EFAF5-9836-094A-8FFF-55383A34192C}" srcOrd="6" destOrd="0" presId="urn:microsoft.com/office/officeart/2008/layout/LinedList"/>
    <dgm:cxn modelId="{AC66C7BD-E964-4044-82FC-ECE5AD0A80DD}" type="presParOf" srcId="{0CEC0F4F-DF8C-CA48-946B-1B62B1950A31}" destId="{5C12CC06-5633-5E41-A9C9-7A355BACC453}" srcOrd="7" destOrd="0" presId="urn:microsoft.com/office/officeart/2008/layout/LinedList"/>
    <dgm:cxn modelId="{4F601C34-6F30-ED43-8719-E624BD41EACC}" type="presParOf" srcId="{5C12CC06-5633-5E41-A9C9-7A355BACC453}" destId="{91064EAF-3E45-5946-9CA7-D53FC71AECBE}" srcOrd="0" destOrd="0" presId="urn:microsoft.com/office/officeart/2008/layout/LinedList"/>
    <dgm:cxn modelId="{40600F67-4E09-8440-AED9-E2308B9B9237}" type="presParOf" srcId="{5C12CC06-5633-5E41-A9C9-7A355BACC453}" destId="{BE8193C4-C457-EA49-8415-996B5B464D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5EBF83-8143-48AD-B0FB-79BF95B0E8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34139-3570-4A64-9EAB-5CCAC87B9733}">
      <dgm:prSet/>
      <dgm:spPr/>
      <dgm:t>
        <a:bodyPr/>
        <a:lstStyle/>
        <a:p>
          <a:r>
            <a:rPr lang="en-US" dirty="0"/>
            <a:t>Discourse does not occur in a vacuum.</a:t>
          </a:r>
        </a:p>
      </dgm:t>
    </dgm:pt>
    <dgm:pt modelId="{55BA64C3-4D4F-43F9-9EC5-4AABE65B25D6}" type="parTrans" cxnId="{06B5861F-B4FA-46D9-81FE-E9EEA80E3C72}">
      <dgm:prSet/>
      <dgm:spPr/>
      <dgm:t>
        <a:bodyPr/>
        <a:lstStyle/>
        <a:p>
          <a:endParaRPr lang="en-US"/>
        </a:p>
      </dgm:t>
    </dgm:pt>
    <dgm:pt modelId="{E5BAFC3D-632C-40D5-90AC-7D9BC30038C7}" type="sibTrans" cxnId="{06B5861F-B4FA-46D9-81FE-E9EEA80E3C72}">
      <dgm:prSet/>
      <dgm:spPr/>
      <dgm:t>
        <a:bodyPr/>
        <a:lstStyle/>
        <a:p>
          <a:endParaRPr lang="en-US"/>
        </a:p>
      </dgm:t>
    </dgm:pt>
    <dgm:pt modelId="{D8A20008-9C1D-438E-8DE0-DE17B8669C16}">
      <dgm:prSet/>
      <dgm:spPr/>
      <dgm:t>
        <a:bodyPr/>
        <a:lstStyle/>
        <a:p>
          <a:r>
            <a:rPr lang="en-US"/>
            <a:t>Every problem involves a variety of disciplines.</a:t>
          </a:r>
        </a:p>
      </dgm:t>
    </dgm:pt>
    <dgm:pt modelId="{B443A5D1-00B5-4AD3-9684-6A9299F49A33}" type="parTrans" cxnId="{F923FF07-12A8-448F-90C1-CD5F448302CA}">
      <dgm:prSet/>
      <dgm:spPr/>
      <dgm:t>
        <a:bodyPr/>
        <a:lstStyle/>
        <a:p>
          <a:endParaRPr lang="en-US"/>
        </a:p>
      </dgm:t>
    </dgm:pt>
    <dgm:pt modelId="{698235C5-15E3-41FA-A27B-24D912167EB2}" type="sibTrans" cxnId="{F923FF07-12A8-448F-90C1-CD5F448302CA}">
      <dgm:prSet/>
      <dgm:spPr/>
      <dgm:t>
        <a:bodyPr/>
        <a:lstStyle/>
        <a:p>
          <a:endParaRPr lang="en-US"/>
        </a:p>
      </dgm:t>
    </dgm:pt>
    <dgm:pt modelId="{860ECB6E-0E34-4C6D-8EFE-9748DDFCEDCC}">
      <dgm:prSet/>
      <dgm:spPr/>
      <dgm:t>
        <a:bodyPr/>
        <a:lstStyle/>
        <a:p>
          <a:r>
            <a:rPr lang="en-US" dirty="0"/>
            <a:t>We must especially try to infuse deliberation into the science curriculum.</a:t>
          </a:r>
        </a:p>
      </dgm:t>
    </dgm:pt>
    <dgm:pt modelId="{24FF5485-DB3D-4422-9800-8BE1D17DF72D}" type="parTrans" cxnId="{2E9CE667-D36E-4FFA-ABD9-5D9F2E082CF4}">
      <dgm:prSet/>
      <dgm:spPr/>
      <dgm:t>
        <a:bodyPr/>
        <a:lstStyle/>
        <a:p>
          <a:endParaRPr lang="en-US"/>
        </a:p>
      </dgm:t>
    </dgm:pt>
    <dgm:pt modelId="{B8A8FEE9-25D9-4777-8E5F-6584F1F10B3E}" type="sibTrans" cxnId="{2E9CE667-D36E-4FFA-ABD9-5D9F2E082CF4}">
      <dgm:prSet/>
      <dgm:spPr/>
      <dgm:t>
        <a:bodyPr/>
        <a:lstStyle/>
        <a:p>
          <a:endParaRPr lang="en-US"/>
        </a:p>
      </dgm:t>
    </dgm:pt>
    <dgm:pt modelId="{3786166D-F341-4716-AD5F-54A8E83796DB}">
      <dgm:prSet/>
      <dgm:spPr/>
      <dgm:t>
        <a:bodyPr/>
        <a:lstStyle/>
        <a:p>
          <a:r>
            <a:rPr lang="en-US" dirty="0"/>
            <a:t>We must create an entry point where a variety of disciplines can contribute.</a:t>
          </a:r>
        </a:p>
      </dgm:t>
    </dgm:pt>
    <dgm:pt modelId="{2F5C71CD-1F6C-44CC-8B52-CF35BF06E39A}" type="parTrans" cxnId="{0D50908E-91B4-48FD-98D1-5DE2E56DA481}">
      <dgm:prSet/>
      <dgm:spPr/>
      <dgm:t>
        <a:bodyPr/>
        <a:lstStyle/>
        <a:p>
          <a:endParaRPr lang="en-US"/>
        </a:p>
      </dgm:t>
    </dgm:pt>
    <dgm:pt modelId="{927BA340-A73C-4331-928A-D82307647408}" type="sibTrans" cxnId="{0D50908E-91B4-48FD-98D1-5DE2E56DA481}">
      <dgm:prSet/>
      <dgm:spPr/>
      <dgm:t>
        <a:bodyPr/>
        <a:lstStyle/>
        <a:p>
          <a:endParaRPr lang="en-US"/>
        </a:p>
      </dgm:t>
    </dgm:pt>
    <dgm:pt modelId="{26BDB504-83CE-4365-867D-82E08DD8F4E6}">
      <dgm:prSet/>
      <dgm:spPr/>
      <dgm:t>
        <a:bodyPr/>
        <a:lstStyle/>
        <a:p>
          <a:r>
            <a:rPr lang="en-US" dirty="0"/>
            <a:t>We should disrupt the narrative where debate is only the mode of discourse.</a:t>
          </a:r>
        </a:p>
      </dgm:t>
    </dgm:pt>
    <dgm:pt modelId="{39175893-3FBC-43C3-A68E-12440A1A3A48}" type="parTrans" cxnId="{67A7B424-E794-478B-94AE-0ED9879E7C69}">
      <dgm:prSet/>
      <dgm:spPr/>
      <dgm:t>
        <a:bodyPr/>
        <a:lstStyle/>
        <a:p>
          <a:endParaRPr lang="en-US"/>
        </a:p>
      </dgm:t>
    </dgm:pt>
    <dgm:pt modelId="{78D76E61-0F5E-4117-AA78-2E9054D6E64C}" type="sibTrans" cxnId="{67A7B424-E794-478B-94AE-0ED9879E7C69}">
      <dgm:prSet/>
      <dgm:spPr/>
      <dgm:t>
        <a:bodyPr/>
        <a:lstStyle/>
        <a:p>
          <a:endParaRPr lang="en-US"/>
        </a:p>
      </dgm:t>
    </dgm:pt>
    <dgm:pt modelId="{DF754417-6CA7-4BD1-994E-FF2F817518AA}">
      <dgm:prSet/>
      <dgm:spPr/>
      <dgm:t>
        <a:bodyPr/>
        <a:lstStyle/>
        <a:p>
          <a:r>
            <a:rPr lang="en-US" dirty="0"/>
            <a:t>We can refuse to reify the pro-con model.</a:t>
          </a:r>
        </a:p>
      </dgm:t>
    </dgm:pt>
    <dgm:pt modelId="{49103B2A-A888-4CEE-9F45-E542968334E8}" type="parTrans" cxnId="{98058CAF-114E-4E64-B1DE-D70696A5CA01}">
      <dgm:prSet/>
      <dgm:spPr/>
      <dgm:t>
        <a:bodyPr/>
        <a:lstStyle/>
        <a:p>
          <a:endParaRPr lang="en-US"/>
        </a:p>
      </dgm:t>
    </dgm:pt>
    <dgm:pt modelId="{1B735921-6C2F-46F0-BA81-3227B22C3BB1}" type="sibTrans" cxnId="{98058CAF-114E-4E64-B1DE-D70696A5CA01}">
      <dgm:prSet/>
      <dgm:spPr/>
      <dgm:t>
        <a:bodyPr/>
        <a:lstStyle/>
        <a:p>
          <a:endParaRPr lang="en-US"/>
        </a:p>
      </dgm:t>
    </dgm:pt>
    <dgm:pt modelId="{D0C64CE1-8925-4ED1-988F-B1C7E341709B}">
      <dgm:prSet/>
      <dgm:spPr/>
      <dgm:t>
        <a:bodyPr/>
        <a:lstStyle/>
        <a:p>
          <a:r>
            <a:rPr lang="en-US" dirty="0"/>
            <a:t>We can teach students to interrogate the nature of the topic before advocating a particular side.</a:t>
          </a:r>
        </a:p>
      </dgm:t>
    </dgm:pt>
    <dgm:pt modelId="{C4F23C86-ABC6-4560-AA73-3EE558723FBE}" type="parTrans" cxnId="{990EB152-6BD7-4D5A-8CBC-69238D037E3E}">
      <dgm:prSet/>
      <dgm:spPr/>
      <dgm:t>
        <a:bodyPr/>
        <a:lstStyle/>
        <a:p>
          <a:endParaRPr lang="en-US"/>
        </a:p>
      </dgm:t>
    </dgm:pt>
    <dgm:pt modelId="{F039B2F2-957A-4239-A4C7-2697F2EC6655}" type="sibTrans" cxnId="{990EB152-6BD7-4D5A-8CBC-69238D037E3E}">
      <dgm:prSet/>
      <dgm:spPr/>
      <dgm:t>
        <a:bodyPr/>
        <a:lstStyle/>
        <a:p>
          <a:endParaRPr lang="en-US"/>
        </a:p>
      </dgm:t>
    </dgm:pt>
    <dgm:pt modelId="{739370D5-0146-4D77-A252-DA226A07C221}">
      <dgm:prSet/>
      <dgm:spPr/>
      <dgm:t>
        <a:bodyPr/>
        <a:lstStyle/>
        <a:p>
          <a:r>
            <a:rPr lang="en-US" dirty="0"/>
            <a:t>We must continue to explore new possibilities for discourse rather than merely retain old models.</a:t>
          </a:r>
        </a:p>
      </dgm:t>
    </dgm:pt>
    <dgm:pt modelId="{3B149EE6-E02F-4CA2-8D98-2CC1C737D594}" type="parTrans" cxnId="{108A7585-EC5D-49F5-A35D-27F56AA4C289}">
      <dgm:prSet/>
      <dgm:spPr/>
      <dgm:t>
        <a:bodyPr/>
        <a:lstStyle/>
        <a:p>
          <a:endParaRPr lang="en-US"/>
        </a:p>
      </dgm:t>
    </dgm:pt>
    <dgm:pt modelId="{C7B1001E-E620-4434-B882-B0E0B99532D2}" type="sibTrans" cxnId="{108A7585-EC5D-49F5-A35D-27F56AA4C289}">
      <dgm:prSet/>
      <dgm:spPr/>
      <dgm:t>
        <a:bodyPr/>
        <a:lstStyle/>
        <a:p>
          <a:endParaRPr lang="en-US"/>
        </a:p>
      </dgm:t>
    </dgm:pt>
    <dgm:pt modelId="{5095AD08-542C-174A-AD2E-0DA14B32A70A}" type="pres">
      <dgm:prSet presAssocID="{785EBF83-8143-48AD-B0FB-79BF95B0E86A}" presName="linear" presStyleCnt="0">
        <dgm:presLayoutVars>
          <dgm:animLvl val="lvl"/>
          <dgm:resizeHandles val="exact"/>
        </dgm:presLayoutVars>
      </dgm:prSet>
      <dgm:spPr/>
    </dgm:pt>
    <dgm:pt modelId="{6FE8ECEF-9BC5-D342-86AC-DE8CFDA37AEC}" type="pres">
      <dgm:prSet presAssocID="{82434139-3570-4A64-9EAB-5CCAC87B9733}" presName="parentText" presStyleLbl="node1" presStyleIdx="0" presStyleCnt="8" custLinFactNeighborX="-24772" custLinFactNeighborY="-18163">
        <dgm:presLayoutVars>
          <dgm:chMax val="0"/>
          <dgm:bulletEnabled val="1"/>
        </dgm:presLayoutVars>
      </dgm:prSet>
      <dgm:spPr/>
    </dgm:pt>
    <dgm:pt modelId="{D41511D2-C9E5-AC45-B123-B6795A1038AE}" type="pres">
      <dgm:prSet presAssocID="{E5BAFC3D-632C-40D5-90AC-7D9BC30038C7}" presName="spacer" presStyleCnt="0"/>
      <dgm:spPr/>
    </dgm:pt>
    <dgm:pt modelId="{F5BA5601-5A7B-044D-8C20-2E4BACDDBAF2}" type="pres">
      <dgm:prSet presAssocID="{D8A20008-9C1D-438E-8DE0-DE17B8669C1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79696AD-437E-C84F-B1A4-65F52EEF721C}" type="pres">
      <dgm:prSet presAssocID="{698235C5-15E3-41FA-A27B-24D912167EB2}" presName="spacer" presStyleCnt="0"/>
      <dgm:spPr/>
    </dgm:pt>
    <dgm:pt modelId="{9B6785D5-81B2-B44C-991F-C39A60241C16}" type="pres">
      <dgm:prSet presAssocID="{860ECB6E-0E34-4C6D-8EFE-9748DDFCEDC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1EDED4E-3354-994D-8CD3-735F720D56C5}" type="pres">
      <dgm:prSet presAssocID="{B8A8FEE9-25D9-4777-8E5F-6584F1F10B3E}" presName="spacer" presStyleCnt="0"/>
      <dgm:spPr/>
    </dgm:pt>
    <dgm:pt modelId="{6792EE2D-80FD-B243-82C6-1309499AE0F4}" type="pres">
      <dgm:prSet presAssocID="{3786166D-F341-4716-AD5F-54A8E83796D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98F9C55-F7EA-AB4E-BEB2-2577759626B0}" type="pres">
      <dgm:prSet presAssocID="{927BA340-A73C-4331-928A-D82307647408}" presName="spacer" presStyleCnt="0"/>
      <dgm:spPr/>
    </dgm:pt>
    <dgm:pt modelId="{0DD88A71-012F-354C-9EAF-BE0646898654}" type="pres">
      <dgm:prSet presAssocID="{26BDB504-83CE-4365-867D-82E08DD8F4E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543D94A-0BA8-0C48-891F-3B01726650AC}" type="pres">
      <dgm:prSet presAssocID="{78D76E61-0F5E-4117-AA78-2E9054D6E64C}" presName="spacer" presStyleCnt="0"/>
      <dgm:spPr/>
    </dgm:pt>
    <dgm:pt modelId="{AD2F6FFC-35C0-D141-B01C-2BB6D6070F3C}" type="pres">
      <dgm:prSet presAssocID="{DF754417-6CA7-4BD1-994E-FF2F817518A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37CB2C7-3119-D24E-843E-E9B570CB7C2F}" type="pres">
      <dgm:prSet presAssocID="{1B735921-6C2F-46F0-BA81-3227B22C3BB1}" presName="spacer" presStyleCnt="0"/>
      <dgm:spPr/>
    </dgm:pt>
    <dgm:pt modelId="{B17BA151-16D0-1C47-AB89-AD07B52E088D}" type="pres">
      <dgm:prSet presAssocID="{D0C64CE1-8925-4ED1-988F-B1C7E341709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C8724D8-B617-6B41-8BFA-E3A7C7FF10CC}" type="pres">
      <dgm:prSet presAssocID="{F039B2F2-957A-4239-A4C7-2697F2EC6655}" presName="spacer" presStyleCnt="0"/>
      <dgm:spPr/>
    </dgm:pt>
    <dgm:pt modelId="{A1A8B4AC-B985-C647-B009-BA489056AF8B}" type="pres">
      <dgm:prSet presAssocID="{739370D5-0146-4D77-A252-DA226A07C22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923FF07-12A8-448F-90C1-CD5F448302CA}" srcId="{785EBF83-8143-48AD-B0FB-79BF95B0E86A}" destId="{D8A20008-9C1D-438E-8DE0-DE17B8669C16}" srcOrd="1" destOrd="0" parTransId="{B443A5D1-00B5-4AD3-9684-6A9299F49A33}" sibTransId="{698235C5-15E3-41FA-A27B-24D912167EB2}"/>
    <dgm:cxn modelId="{18646613-7AE5-D449-8258-BD6FA9FDA020}" type="presOf" srcId="{860ECB6E-0E34-4C6D-8EFE-9748DDFCEDCC}" destId="{9B6785D5-81B2-B44C-991F-C39A60241C16}" srcOrd="0" destOrd="0" presId="urn:microsoft.com/office/officeart/2005/8/layout/vList2"/>
    <dgm:cxn modelId="{C8053614-3506-0A42-9C18-A3DC9D1DEB6F}" type="presOf" srcId="{785EBF83-8143-48AD-B0FB-79BF95B0E86A}" destId="{5095AD08-542C-174A-AD2E-0DA14B32A70A}" srcOrd="0" destOrd="0" presId="urn:microsoft.com/office/officeart/2005/8/layout/vList2"/>
    <dgm:cxn modelId="{06B5861F-B4FA-46D9-81FE-E9EEA80E3C72}" srcId="{785EBF83-8143-48AD-B0FB-79BF95B0E86A}" destId="{82434139-3570-4A64-9EAB-5CCAC87B9733}" srcOrd="0" destOrd="0" parTransId="{55BA64C3-4D4F-43F9-9EC5-4AABE65B25D6}" sibTransId="{E5BAFC3D-632C-40D5-90AC-7D9BC30038C7}"/>
    <dgm:cxn modelId="{67A7B424-E794-478B-94AE-0ED9879E7C69}" srcId="{785EBF83-8143-48AD-B0FB-79BF95B0E86A}" destId="{26BDB504-83CE-4365-867D-82E08DD8F4E6}" srcOrd="4" destOrd="0" parTransId="{39175893-3FBC-43C3-A68E-12440A1A3A48}" sibTransId="{78D76E61-0F5E-4117-AA78-2E9054D6E64C}"/>
    <dgm:cxn modelId="{990EB152-6BD7-4D5A-8CBC-69238D037E3E}" srcId="{785EBF83-8143-48AD-B0FB-79BF95B0E86A}" destId="{D0C64CE1-8925-4ED1-988F-B1C7E341709B}" srcOrd="6" destOrd="0" parTransId="{C4F23C86-ABC6-4560-AA73-3EE558723FBE}" sibTransId="{F039B2F2-957A-4239-A4C7-2697F2EC6655}"/>
    <dgm:cxn modelId="{09AA8F5D-220C-794F-9574-01B3B75DAA67}" type="presOf" srcId="{82434139-3570-4A64-9EAB-5CCAC87B9733}" destId="{6FE8ECEF-9BC5-D342-86AC-DE8CFDA37AEC}" srcOrd="0" destOrd="0" presId="urn:microsoft.com/office/officeart/2005/8/layout/vList2"/>
    <dgm:cxn modelId="{2E9CE667-D36E-4FFA-ABD9-5D9F2E082CF4}" srcId="{785EBF83-8143-48AD-B0FB-79BF95B0E86A}" destId="{860ECB6E-0E34-4C6D-8EFE-9748DDFCEDCC}" srcOrd="2" destOrd="0" parTransId="{24FF5485-DB3D-4422-9800-8BE1D17DF72D}" sibTransId="{B8A8FEE9-25D9-4777-8E5F-6584F1F10B3E}"/>
    <dgm:cxn modelId="{108A7585-EC5D-49F5-A35D-27F56AA4C289}" srcId="{785EBF83-8143-48AD-B0FB-79BF95B0E86A}" destId="{739370D5-0146-4D77-A252-DA226A07C221}" srcOrd="7" destOrd="0" parTransId="{3B149EE6-E02F-4CA2-8D98-2CC1C737D594}" sibTransId="{C7B1001E-E620-4434-B882-B0E0B99532D2}"/>
    <dgm:cxn modelId="{C8286D8C-1BDB-8C44-A49F-2BB809A23BD1}" type="presOf" srcId="{D8A20008-9C1D-438E-8DE0-DE17B8669C16}" destId="{F5BA5601-5A7B-044D-8C20-2E4BACDDBAF2}" srcOrd="0" destOrd="0" presId="urn:microsoft.com/office/officeart/2005/8/layout/vList2"/>
    <dgm:cxn modelId="{6A9B188E-47E8-1544-B784-6FAC425993F0}" type="presOf" srcId="{D0C64CE1-8925-4ED1-988F-B1C7E341709B}" destId="{B17BA151-16D0-1C47-AB89-AD07B52E088D}" srcOrd="0" destOrd="0" presId="urn:microsoft.com/office/officeart/2005/8/layout/vList2"/>
    <dgm:cxn modelId="{0D50908E-91B4-48FD-98D1-5DE2E56DA481}" srcId="{785EBF83-8143-48AD-B0FB-79BF95B0E86A}" destId="{3786166D-F341-4716-AD5F-54A8E83796DB}" srcOrd="3" destOrd="0" parTransId="{2F5C71CD-1F6C-44CC-8B52-CF35BF06E39A}" sibTransId="{927BA340-A73C-4331-928A-D82307647408}"/>
    <dgm:cxn modelId="{A2694DA8-9FFA-B449-B026-35071689D116}" type="presOf" srcId="{DF754417-6CA7-4BD1-994E-FF2F817518AA}" destId="{AD2F6FFC-35C0-D141-B01C-2BB6D6070F3C}" srcOrd="0" destOrd="0" presId="urn:microsoft.com/office/officeart/2005/8/layout/vList2"/>
    <dgm:cxn modelId="{98058CAF-114E-4E64-B1DE-D70696A5CA01}" srcId="{785EBF83-8143-48AD-B0FB-79BF95B0E86A}" destId="{DF754417-6CA7-4BD1-994E-FF2F817518AA}" srcOrd="5" destOrd="0" parTransId="{49103B2A-A888-4CEE-9F45-E542968334E8}" sibTransId="{1B735921-6C2F-46F0-BA81-3227B22C3BB1}"/>
    <dgm:cxn modelId="{2DF1A3CA-9826-5E4F-A374-BD4B68FE109B}" type="presOf" srcId="{26BDB504-83CE-4365-867D-82E08DD8F4E6}" destId="{0DD88A71-012F-354C-9EAF-BE0646898654}" srcOrd="0" destOrd="0" presId="urn:microsoft.com/office/officeart/2005/8/layout/vList2"/>
    <dgm:cxn modelId="{A01312EB-D541-BB41-8CE9-69D6AC710A2D}" type="presOf" srcId="{739370D5-0146-4D77-A252-DA226A07C221}" destId="{A1A8B4AC-B985-C647-B009-BA489056AF8B}" srcOrd="0" destOrd="0" presId="urn:microsoft.com/office/officeart/2005/8/layout/vList2"/>
    <dgm:cxn modelId="{F9D9A2F6-33F0-5E40-B8E6-955D6B910A9B}" type="presOf" srcId="{3786166D-F341-4716-AD5F-54A8E83796DB}" destId="{6792EE2D-80FD-B243-82C6-1309499AE0F4}" srcOrd="0" destOrd="0" presId="urn:microsoft.com/office/officeart/2005/8/layout/vList2"/>
    <dgm:cxn modelId="{D61964EB-D22C-344A-87C8-76664C06252B}" type="presParOf" srcId="{5095AD08-542C-174A-AD2E-0DA14B32A70A}" destId="{6FE8ECEF-9BC5-D342-86AC-DE8CFDA37AEC}" srcOrd="0" destOrd="0" presId="urn:microsoft.com/office/officeart/2005/8/layout/vList2"/>
    <dgm:cxn modelId="{060F6EF1-7583-F549-B0C8-A326EC4BDB0C}" type="presParOf" srcId="{5095AD08-542C-174A-AD2E-0DA14B32A70A}" destId="{D41511D2-C9E5-AC45-B123-B6795A1038AE}" srcOrd="1" destOrd="0" presId="urn:microsoft.com/office/officeart/2005/8/layout/vList2"/>
    <dgm:cxn modelId="{4B8D84B4-8B44-DF4B-9220-7DE995656FCD}" type="presParOf" srcId="{5095AD08-542C-174A-AD2E-0DA14B32A70A}" destId="{F5BA5601-5A7B-044D-8C20-2E4BACDDBAF2}" srcOrd="2" destOrd="0" presId="urn:microsoft.com/office/officeart/2005/8/layout/vList2"/>
    <dgm:cxn modelId="{86446DCB-8583-DB46-BD74-7B7C084DDB31}" type="presParOf" srcId="{5095AD08-542C-174A-AD2E-0DA14B32A70A}" destId="{079696AD-437E-C84F-B1A4-65F52EEF721C}" srcOrd="3" destOrd="0" presId="urn:microsoft.com/office/officeart/2005/8/layout/vList2"/>
    <dgm:cxn modelId="{82042350-42AB-D847-BF13-B74B75607D2B}" type="presParOf" srcId="{5095AD08-542C-174A-AD2E-0DA14B32A70A}" destId="{9B6785D5-81B2-B44C-991F-C39A60241C16}" srcOrd="4" destOrd="0" presId="urn:microsoft.com/office/officeart/2005/8/layout/vList2"/>
    <dgm:cxn modelId="{DAFCA128-CC37-9B4C-B918-56F13E24668E}" type="presParOf" srcId="{5095AD08-542C-174A-AD2E-0DA14B32A70A}" destId="{91EDED4E-3354-994D-8CD3-735F720D56C5}" srcOrd="5" destOrd="0" presId="urn:microsoft.com/office/officeart/2005/8/layout/vList2"/>
    <dgm:cxn modelId="{E32C924C-D5FF-CF40-814C-D71CCC157070}" type="presParOf" srcId="{5095AD08-542C-174A-AD2E-0DA14B32A70A}" destId="{6792EE2D-80FD-B243-82C6-1309499AE0F4}" srcOrd="6" destOrd="0" presId="urn:microsoft.com/office/officeart/2005/8/layout/vList2"/>
    <dgm:cxn modelId="{61502585-C61F-6543-98AC-511CFBE7CCC4}" type="presParOf" srcId="{5095AD08-542C-174A-AD2E-0DA14B32A70A}" destId="{F98F9C55-F7EA-AB4E-BEB2-2577759626B0}" srcOrd="7" destOrd="0" presId="urn:microsoft.com/office/officeart/2005/8/layout/vList2"/>
    <dgm:cxn modelId="{9AB37867-3862-FF44-B9AA-69E59087F61B}" type="presParOf" srcId="{5095AD08-542C-174A-AD2E-0DA14B32A70A}" destId="{0DD88A71-012F-354C-9EAF-BE0646898654}" srcOrd="8" destOrd="0" presId="urn:microsoft.com/office/officeart/2005/8/layout/vList2"/>
    <dgm:cxn modelId="{5B639C6A-0777-724C-ADA8-DF3F12978213}" type="presParOf" srcId="{5095AD08-542C-174A-AD2E-0DA14B32A70A}" destId="{9543D94A-0BA8-0C48-891F-3B01726650AC}" srcOrd="9" destOrd="0" presId="urn:microsoft.com/office/officeart/2005/8/layout/vList2"/>
    <dgm:cxn modelId="{91F045DB-6C80-F244-A4F7-040068B08529}" type="presParOf" srcId="{5095AD08-542C-174A-AD2E-0DA14B32A70A}" destId="{AD2F6FFC-35C0-D141-B01C-2BB6D6070F3C}" srcOrd="10" destOrd="0" presId="urn:microsoft.com/office/officeart/2005/8/layout/vList2"/>
    <dgm:cxn modelId="{F99ECE7C-AEA1-8F43-A6DF-F1840CF7C9D0}" type="presParOf" srcId="{5095AD08-542C-174A-AD2E-0DA14B32A70A}" destId="{037CB2C7-3119-D24E-843E-E9B570CB7C2F}" srcOrd="11" destOrd="0" presId="urn:microsoft.com/office/officeart/2005/8/layout/vList2"/>
    <dgm:cxn modelId="{2D261206-568F-7A44-8C6A-BEACE08F22B1}" type="presParOf" srcId="{5095AD08-542C-174A-AD2E-0DA14B32A70A}" destId="{B17BA151-16D0-1C47-AB89-AD07B52E088D}" srcOrd="12" destOrd="0" presId="urn:microsoft.com/office/officeart/2005/8/layout/vList2"/>
    <dgm:cxn modelId="{DBADF763-E0E5-ED4A-92E4-81EB9645CEF4}" type="presParOf" srcId="{5095AD08-542C-174A-AD2E-0DA14B32A70A}" destId="{5C8724D8-B617-6B41-8BFA-E3A7C7FF10CC}" srcOrd="13" destOrd="0" presId="urn:microsoft.com/office/officeart/2005/8/layout/vList2"/>
    <dgm:cxn modelId="{EBDB17EF-2EED-3145-BC4B-A5066738C297}" type="presParOf" srcId="{5095AD08-542C-174A-AD2E-0DA14B32A70A}" destId="{A1A8B4AC-B985-C647-B009-BA489056AF8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F57A8-38D2-A149-B939-46A650346AC0}">
      <dsp:nvSpPr>
        <dsp:cNvPr id="0" name=""/>
        <dsp:cNvSpPr/>
      </dsp:nvSpPr>
      <dsp:spPr>
        <a:xfrm>
          <a:off x="0" y="75498"/>
          <a:ext cx="7003777" cy="10924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Remain optimistic: Our work </a:t>
          </a:r>
          <a:r>
            <a:rPr lang="en-US" sz="2000" kern="1200"/>
            <a:t>provides reason for hope.</a:t>
          </a:r>
        </a:p>
      </dsp:txBody>
      <dsp:txXfrm>
        <a:off x="53329" y="128827"/>
        <a:ext cx="6897119" cy="985783"/>
      </dsp:txXfrm>
    </dsp:sp>
    <dsp:sp modelId="{F9FF0576-1784-7646-A06F-AAABB1EB0AEA}">
      <dsp:nvSpPr>
        <dsp:cNvPr id="0" name=""/>
        <dsp:cNvSpPr/>
      </dsp:nvSpPr>
      <dsp:spPr>
        <a:xfrm>
          <a:off x="0" y="1225539"/>
          <a:ext cx="7003777" cy="1092441"/>
        </a:xfrm>
        <a:prstGeom prst="roundRect">
          <a:avLst/>
        </a:prstGeom>
        <a:solidFill>
          <a:schemeClr val="accent2">
            <a:hueOff val="378919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work of higher education is not advocacy so much as providing a space for high quality argumentation.</a:t>
          </a:r>
        </a:p>
      </dsp:txBody>
      <dsp:txXfrm>
        <a:off x="53329" y="1278868"/>
        <a:ext cx="6897119" cy="985783"/>
      </dsp:txXfrm>
    </dsp:sp>
    <dsp:sp modelId="{7DBB1E63-166D-FB4F-BD76-A163977FCFAA}">
      <dsp:nvSpPr>
        <dsp:cNvPr id="0" name=""/>
        <dsp:cNvSpPr/>
      </dsp:nvSpPr>
      <dsp:spPr>
        <a:xfrm>
          <a:off x="0" y="2375581"/>
          <a:ext cx="7003777" cy="1092441"/>
        </a:xfrm>
        <a:prstGeom prst="roundRect">
          <a:avLst/>
        </a:prstGeom>
        <a:solidFill>
          <a:schemeClr val="accent2">
            <a:hueOff val="757839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Deliberation provides a framework to elevate marginalized voices and empower citizens.</a:t>
          </a:r>
        </a:p>
      </dsp:txBody>
      <dsp:txXfrm>
        <a:off x="53329" y="2428910"/>
        <a:ext cx="6897119" cy="985783"/>
      </dsp:txXfrm>
    </dsp:sp>
    <dsp:sp modelId="{BA955E2D-31FA-B74D-8FAD-B84CFF02493F}">
      <dsp:nvSpPr>
        <dsp:cNvPr id="0" name=""/>
        <dsp:cNvSpPr/>
      </dsp:nvSpPr>
      <dsp:spPr>
        <a:xfrm>
          <a:off x="0" y="3525623"/>
          <a:ext cx="7003777" cy="1092441"/>
        </a:xfrm>
        <a:prstGeom prst="roundRect">
          <a:avLst/>
        </a:prstGeom>
        <a:solidFill>
          <a:schemeClr val="accent2">
            <a:hueOff val="1136758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 must think creatively about teaching and collaboration.</a:t>
          </a:r>
        </a:p>
      </dsp:txBody>
      <dsp:txXfrm>
        <a:off x="53329" y="3578952"/>
        <a:ext cx="6897119" cy="985783"/>
      </dsp:txXfrm>
    </dsp:sp>
    <dsp:sp modelId="{861B4305-0D79-474D-905D-E103155B0151}">
      <dsp:nvSpPr>
        <dsp:cNvPr id="0" name=""/>
        <dsp:cNvSpPr/>
      </dsp:nvSpPr>
      <dsp:spPr>
        <a:xfrm>
          <a:off x="0" y="4675665"/>
          <a:ext cx="7003777" cy="1092441"/>
        </a:xfrm>
        <a:prstGeom prst="round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Ultimately, our job is to provide opportunities for students and citizens to build deliberative capacities to do democracy better.</a:t>
          </a:r>
        </a:p>
      </dsp:txBody>
      <dsp:txXfrm>
        <a:off x="53329" y="4728994"/>
        <a:ext cx="6897119" cy="985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737CC-7B3D-C94C-8B90-CC23BC42538F}">
      <dsp:nvSpPr>
        <dsp:cNvPr id="0" name=""/>
        <dsp:cNvSpPr/>
      </dsp:nvSpPr>
      <dsp:spPr>
        <a:xfrm>
          <a:off x="0" y="0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5D00C-8CF0-2242-A1C7-375246A91F79}">
      <dsp:nvSpPr>
        <dsp:cNvPr id="0" name=""/>
        <dsp:cNvSpPr/>
      </dsp:nvSpPr>
      <dsp:spPr>
        <a:xfrm>
          <a:off x="0" y="0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Communication leadership graduate program.</a:t>
          </a:r>
        </a:p>
      </dsp:txBody>
      <dsp:txXfrm>
        <a:off x="0" y="0"/>
        <a:ext cx="7003777" cy="1460901"/>
      </dsp:txXfrm>
    </dsp:sp>
    <dsp:sp modelId="{838205E8-C368-EF47-8479-4D789F3D9DF1}">
      <dsp:nvSpPr>
        <dsp:cNvPr id="0" name=""/>
        <dsp:cNvSpPr/>
      </dsp:nvSpPr>
      <dsp:spPr>
        <a:xfrm>
          <a:off x="0" y="1460901"/>
          <a:ext cx="70037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326B2-3F3A-9E47-BF88-D409350BBA09}">
      <dsp:nvSpPr>
        <dsp:cNvPr id="0" name=""/>
        <dsp:cNvSpPr/>
      </dsp:nvSpPr>
      <dsp:spPr>
        <a:xfrm>
          <a:off x="0" y="1460901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Integrated into the curriculum.</a:t>
          </a:r>
        </a:p>
      </dsp:txBody>
      <dsp:txXfrm>
        <a:off x="0" y="1460901"/>
        <a:ext cx="7003777" cy="1460901"/>
      </dsp:txXfrm>
    </dsp:sp>
    <dsp:sp modelId="{24F53BD8-3B22-E041-B641-E6721BE33C16}">
      <dsp:nvSpPr>
        <dsp:cNvPr id="0" name=""/>
        <dsp:cNvSpPr/>
      </dsp:nvSpPr>
      <dsp:spPr>
        <a:xfrm>
          <a:off x="0" y="2921802"/>
          <a:ext cx="7003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E4039-96D4-D245-AE2C-876E260D89FD}">
      <dsp:nvSpPr>
        <dsp:cNvPr id="0" name=""/>
        <dsp:cNvSpPr/>
      </dsp:nvSpPr>
      <dsp:spPr>
        <a:xfrm>
          <a:off x="0" y="2921802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Community engaged scholarship.</a:t>
          </a:r>
        </a:p>
      </dsp:txBody>
      <dsp:txXfrm>
        <a:off x="0" y="2921802"/>
        <a:ext cx="7003777" cy="1460901"/>
      </dsp:txXfrm>
    </dsp:sp>
    <dsp:sp modelId="{337EFAF5-9836-094A-8FFF-55383A34192C}">
      <dsp:nvSpPr>
        <dsp:cNvPr id="0" name=""/>
        <dsp:cNvSpPr/>
      </dsp:nvSpPr>
      <dsp:spPr>
        <a:xfrm>
          <a:off x="0" y="4382703"/>
          <a:ext cx="70037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64EAF-3E45-5946-9CA7-D53FC71AECBE}">
      <dsp:nvSpPr>
        <dsp:cNvPr id="0" name=""/>
        <dsp:cNvSpPr/>
      </dsp:nvSpPr>
      <dsp:spPr>
        <a:xfrm>
          <a:off x="0" y="4382703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Undergraduate training.</a:t>
          </a:r>
        </a:p>
      </dsp:txBody>
      <dsp:txXfrm>
        <a:off x="0" y="4382703"/>
        <a:ext cx="7003777" cy="1460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8ECEF-9BC5-D342-86AC-DE8CFDA37AEC}">
      <dsp:nvSpPr>
        <dsp:cNvPr id="0" name=""/>
        <dsp:cNvSpPr/>
      </dsp:nvSpPr>
      <dsp:spPr>
        <a:xfrm>
          <a:off x="0" y="73562"/>
          <a:ext cx="1127461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Discourse does not occur in a vacuum.</a:t>
          </a:r>
        </a:p>
      </dsp:txBody>
      <dsp:txXfrm>
        <a:off x="22246" y="95808"/>
        <a:ext cx="11230120" cy="411223"/>
      </dsp:txXfrm>
    </dsp:sp>
    <dsp:sp modelId="{F5BA5601-5A7B-044D-8C20-2E4BACDDBAF2}">
      <dsp:nvSpPr>
        <dsp:cNvPr id="0" name=""/>
        <dsp:cNvSpPr/>
      </dsp:nvSpPr>
      <dsp:spPr>
        <a:xfrm>
          <a:off x="0" y="593936"/>
          <a:ext cx="1127461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Every problem involves a variety of disciplines.</a:t>
          </a:r>
        </a:p>
      </dsp:txBody>
      <dsp:txXfrm>
        <a:off x="22246" y="616182"/>
        <a:ext cx="11230120" cy="411223"/>
      </dsp:txXfrm>
    </dsp:sp>
    <dsp:sp modelId="{9B6785D5-81B2-B44C-991F-C39A60241C16}">
      <dsp:nvSpPr>
        <dsp:cNvPr id="0" name=""/>
        <dsp:cNvSpPr/>
      </dsp:nvSpPr>
      <dsp:spPr>
        <a:xfrm>
          <a:off x="0" y="1104371"/>
          <a:ext cx="1127461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must especially try to infuse deliberation into the science curriculum.</a:t>
          </a:r>
        </a:p>
      </dsp:txBody>
      <dsp:txXfrm>
        <a:off x="22246" y="1126617"/>
        <a:ext cx="11230120" cy="411223"/>
      </dsp:txXfrm>
    </dsp:sp>
    <dsp:sp modelId="{6792EE2D-80FD-B243-82C6-1309499AE0F4}">
      <dsp:nvSpPr>
        <dsp:cNvPr id="0" name=""/>
        <dsp:cNvSpPr/>
      </dsp:nvSpPr>
      <dsp:spPr>
        <a:xfrm>
          <a:off x="0" y="1614806"/>
          <a:ext cx="1127461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must create an entry point where a variety of disciplines can contribute.</a:t>
          </a:r>
        </a:p>
      </dsp:txBody>
      <dsp:txXfrm>
        <a:off x="22246" y="1637052"/>
        <a:ext cx="11230120" cy="411223"/>
      </dsp:txXfrm>
    </dsp:sp>
    <dsp:sp modelId="{0DD88A71-012F-354C-9EAF-BE0646898654}">
      <dsp:nvSpPr>
        <dsp:cNvPr id="0" name=""/>
        <dsp:cNvSpPr/>
      </dsp:nvSpPr>
      <dsp:spPr>
        <a:xfrm>
          <a:off x="0" y="2125241"/>
          <a:ext cx="1127461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should disrupt the narrative where debate is only the mode of discourse.</a:t>
          </a:r>
        </a:p>
      </dsp:txBody>
      <dsp:txXfrm>
        <a:off x="22246" y="2147487"/>
        <a:ext cx="11230120" cy="411223"/>
      </dsp:txXfrm>
    </dsp:sp>
    <dsp:sp modelId="{AD2F6FFC-35C0-D141-B01C-2BB6D6070F3C}">
      <dsp:nvSpPr>
        <dsp:cNvPr id="0" name=""/>
        <dsp:cNvSpPr/>
      </dsp:nvSpPr>
      <dsp:spPr>
        <a:xfrm>
          <a:off x="0" y="2635676"/>
          <a:ext cx="1127461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can refuse to reify the pro-con model.</a:t>
          </a:r>
        </a:p>
      </dsp:txBody>
      <dsp:txXfrm>
        <a:off x="22246" y="2657922"/>
        <a:ext cx="11230120" cy="411223"/>
      </dsp:txXfrm>
    </dsp:sp>
    <dsp:sp modelId="{B17BA151-16D0-1C47-AB89-AD07B52E088D}">
      <dsp:nvSpPr>
        <dsp:cNvPr id="0" name=""/>
        <dsp:cNvSpPr/>
      </dsp:nvSpPr>
      <dsp:spPr>
        <a:xfrm>
          <a:off x="0" y="3146111"/>
          <a:ext cx="1127461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can teach students to interrogate the nature of the topic before advocating a particular side.</a:t>
          </a:r>
        </a:p>
      </dsp:txBody>
      <dsp:txXfrm>
        <a:off x="22246" y="3168357"/>
        <a:ext cx="11230120" cy="411223"/>
      </dsp:txXfrm>
    </dsp:sp>
    <dsp:sp modelId="{A1A8B4AC-B985-C647-B009-BA489056AF8B}">
      <dsp:nvSpPr>
        <dsp:cNvPr id="0" name=""/>
        <dsp:cNvSpPr/>
      </dsp:nvSpPr>
      <dsp:spPr>
        <a:xfrm>
          <a:off x="0" y="3656546"/>
          <a:ext cx="1127461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must continue to explore new possibilities for discourse rather than merely retain old models.</a:t>
          </a:r>
        </a:p>
      </dsp:txBody>
      <dsp:txXfrm>
        <a:off x="22246" y="3678792"/>
        <a:ext cx="11230120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9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6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2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7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803" r:id="rId7"/>
    <p:sldLayoutId id="2147483802" r:id="rId8"/>
    <p:sldLayoutId id="2147483801" r:id="rId9"/>
    <p:sldLayoutId id="2147483800" r:id="rId10"/>
    <p:sldLayoutId id="21474837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4A56E-551F-9002-C137-3D746DAF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461339"/>
            <a:ext cx="5332506" cy="283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2022 Symposium of Collegiate Programs for Public Discourse</a:t>
            </a:r>
          </a:p>
        </p:txBody>
      </p:sp>
      <p:pic>
        <p:nvPicPr>
          <p:cNvPr id="17" name="Picture 3" descr="Tree rings on a trunk">
            <a:extLst>
              <a:ext uri="{FF2B5EF4-FFF2-40B4-BE49-F238E27FC236}">
                <a16:creationId xmlns:a16="http://schemas.microsoft.com/office/drawing/2014/main" id="{67AA2C52-886E-EC0C-7565-81E9935C2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9" r="17375" b="-2"/>
          <a:stretch/>
        </p:blipFill>
        <p:spPr>
          <a:xfrm>
            <a:off x="-1" y="10"/>
            <a:ext cx="5985983" cy="685799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A4279AD-FA90-C2FB-D0C7-6E0482D8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12" y="3429000"/>
            <a:ext cx="5332164" cy="2585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Hosted by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Program for Public Discourse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University of North Carolina at Chapel Hill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Transcribed and edited by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Kevin Marinelli,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259213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D74328-AFBA-336D-7978-4AC0D07F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 Deliberative Citizenship Initiative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9A368-056E-F2BC-6AC2-109EA1365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Graham Bullock</a:t>
            </a:r>
          </a:p>
          <a:p>
            <a:r>
              <a:rPr lang="en-US" sz="1800" dirty="0"/>
              <a:t>Deliberative Citizenship Initiative</a:t>
            </a:r>
          </a:p>
          <a:p>
            <a:r>
              <a:rPr lang="en-US" sz="1800" dirty="0"/>
              <a:t>Davidson College</a:t>
            </a:r>
          </a:p>
        </p:txBody>
      </p:sp>
      <p:pic>
        <p:nvPicPr>
          <p:cNvPr id="6" name="Content Placeholder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402E59F-5FC8-9636-BB7A-D27CB049AE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24154" r="24154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6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552C-22B1-3C53-F40C-077AF519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FA37-D4EF-03B5-EC38-39AF2A55A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Demand intellectual courage and deliberative rigor.</a:t>
            </a:r>
          </a:p>
          <a:p>
            <a:r>
              <a:rPr lang="en-US" dirty="0"/>
              <a:t>Viewpoint diversity: Strive to get outside the “Davidson bubble.”</a:t>
            </a:r>
          </a:p>
          <a:p>
            <a:r>
              <a:rPr lang="en-US" dirty="0"/>
              <a:t>Help students learn to be okay with dissonance.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3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752F-ED67-4714-6F03-D282F18E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facilitators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31188-F2F7-1150-DD0C-7167D2CEE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DCI created its own deliberative guidelines after receiving pushback to other available models:</a:t>
            </a:r>
          </a:p>
          <a:p>
            <a:r>
              <a:rPr lang="en-US" dirty="0"/>
              <a:t>Facilitators meet weekly.</a:t>
            </a:r>
          </a:p>
          <a:p>
            <a:r>
              <a:rPr lang="en-US" dirty="0"/>
              <a:t>Facilitators develop their own discourse projects.</a:t>
            </a:r>
          </a:p>
          <a:p>
            <a:r>
              <a:rPr lang="en-US" dirty="0"/>
              <a:t>Facilitators engage theoretical literature.</a:t>
            </a:r>
          </a:p>
          <a:p>
            <a:r>
              <a:rPr lang="en-US" dirty="0"/>
              <a:t>Deliberative “D-Teams” meet weekly under guidance of facilitator.</a:t>
            </a:r>
          </a:p>
          <a:p>
            <a:r>
              <a:rPr lang="en-US" dirty="0"/>
              <a:t>D-Teams hold deliberative forums  once or twice each semester.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7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A517-4025-DEC2-1B84-D36774AE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FA1D-F041-E39E-D6C5-C002D8F8E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model that best fits your unique needs.</a:t>
            </a:r>
          </a:p>
          <a:p>
            <a:r>
              <a:rPr lang="en-US" dirty="0"/>
              <a:t>Nudge students out of their comfort zones.</a:t>
            </a:r>
          </a:p>
          <a:p>
            <a:r>
              <a:rPr lang="en-US" dirty="0"/>
              <a:t>Have patience—deliberative capacities form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4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1FD15-9CBB-4259-931E-1EB6A8719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739765-2266-4358-BC9F-0DC2A6B7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772D55-3097-46EA-A34A-E1DFCA5E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95646B7-AF33-4444-8ACE-CE832D4A2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07562" y="0"/>
            <a:ext cx="61844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FB957-7AEB-276F-C101-F58EE8C1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586992"/>
            <a:ext cx="4953000" cy="23086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Deliberative Foundations, Collaborations, and Sustainability</a:t>
            </a:r>
          </a:p>
        </p:txBody>
      </p:sp>
      <p:pic>
        <p:nvPicPr>
          <p:cNvPr id="6" name="Content Placeholder 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026BCD94-CB01-86CE-92C8-24CF1D0E72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95837" y="567942"/>
            <a:ext cx="4292591" cy="57168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B6A11-3111-1086-2809-3F8DB551D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Sara Drury</a:t>
            </a:r>
          </a:p>
          <a:p>
            <a:r>
              <a:rPr lang="en-US" sz="1800">
                <a:solidFill>
                  <a:srgbClr val="FFFFFF"/>
                </a:solidFill>
              </a:rPr>
              <a:t>Democracy and Public Discourse Initiative</a:t>
            </a:r>
          </a:p>
          <a:p>
            <a:r>
              <a:rPr lang="en-US" sz="1800">
                <a:solidFill>
                  <a:srgbClr val="FFFFFF"/>
                </a:solidFill>
              </a:rPr>
              <a:t>Wabash College</a:t>
            </a:r>
          </a:p>
        </p:txBody>
      </p:sp>
    </p:spTree>
    <p:extLst>
      <p:ext uri="{BB962C8B-B14F-4D97-AF65-F5344CB8AC3E}">
        <p14:creationId xmlns:p14="http://schemas.microsoft.com/office/powerpoint/2010/main" val="72118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18662-580A-7E83-6CCD-9AF43468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Deliberative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1293E-BD26-69D9-0F3F-2B96F28F6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Deliberation has capacity to create spaces for voices historically excluded voices.</a:t>
            </a:r>
          </a:p>
          <a:p>
            <a:r>
              <a:rPr lang="en-US" sz="1800" dirty="0"/>
              <a:t>Deliberation can help create new discourses and provide framework to do politics a different way.</a:t>
            </a:r>
          </a:p>
          <a:p>
            <a:r>
              <a:rPr lang="en-US" sz="1800" dirty="0"/>
              <a:t>Deliberation can teach us not just about other perspectives but also about our own values.</a:t>
            </a:r>
          </a:p>
          <a:p>
            <a:r>
              <a:rPr lang="en-US" sz="1800" dirty="0"/>
              <a:t>Such foundational work  can repair the reputation of higher education from that of advocacy to one of providing a space for high quality information and argumentation.</a:t>
            </a:r>
          </a:p>
        </p:txBody>
      </p:sp>
    </p:spTree>
    <p:extLst>
      <p:ext uri="{BB962C8B-B14F-4D97-AF65-F5344CB8AC3E}">
        <p14:creationId xmlns:p14="http://schemas.microsoft.com/office/powerpoint/2010/main" val="387608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AC12D-CC5D-4E51-5013-B587ABCE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Deliberative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25810-D20A-80AC-6336-FB74C0A76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We must think creatively about collaborations.</a:t>
            </a:r>
          </a:p>
          <a:p>
            <a:r>
              <a:rPr lang="en-US" sz="1800" dirty="0"/>
              <a:t>We must find betters ways to disseminate teaching practices and create opportunities to create capacities within the community.</a:t>
            </a:r>
          </a:p>
          <a:p>
            <a:r>
              <a:rPr lang="en-US" sz="1800" dirty="0"/>
              <a:t>What might it look like for my community not to need our students to go inside community and do our work?</a:t>
            </a:r>
          </a:p>
          <a:p>
            <a:r>
              <a:rPr lang="en-US" sz="1800" dirty="0"/>
              <a:t>The answer demands we improve the capacities of our communities to deliberation.</a:t>
            </a:r>
          </a:p>
        </p:txBody>
      </p:sp>
    </p:spTree>
    <p:extLst>
      <p:ext uri="{BB962C8B-B14F-4D97-AF65-F5344CB8AC3E}">
        <p14:creationId xmlns:p14="http://schemas.microsoft.com/office/powerpoint/2010/main" val="369829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26C2C-0F06-0BD3-1398-D3A1C5C5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Deliberative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EB370-27B4-792D-3504-B7758EEB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/>
              <a:t>Our work includes struggles for building capacities over time and sharing resources.</a:t>
            </a:r>
          </a:p>
          <a:p>
            <a:r>
              <a:rPr lang="en-US" sz="1800"/>
              <a:t>We have chosen to collaborate with the Interactivity Foundation to help empower students to deliberative about public policy.</a:t>
            </a:r>
          </a:p>
          <a:p>
            <a:r>
              <a:rPr lang="en-US" sz="1800"/>
              <a:t>All citizens must be prepared to enter deliberative spaces.</a:t>
            </a:r>
          </a:p>
          <a:p>
            <a:r>
              <a:rPr lang="en-US" sz="1800"/>
              <a:t>The question we must answer: How can institutions create opportunities for collaboration and create more sustainable programs for public discourse to do the work?</a:t>
            </a:r>
          </a:p>
        </p:txBody>
      </p:sp>
    </p:spTree>
    <p:extLst>
      <p:ext uri="{BB962C8B-B14F-4D97-AF65-F5344CB8AC3E}">
        <p14:creationId xmlns:p14="http://schemas.microsoft.com/office/powerpoint/2010/main" val="206926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177019-EF95-3568-A0FD-87E87AA6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/>
              <a:t>Key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3744E9-2B1B-C25B-F642-3F0063118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118295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3000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906F0-9D87-79FE-8108-C0F8D02D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308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Engaged Streams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96265-5CD0-3173-F592-C8B1746A5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Timothy Shaffer</a:t>
            </a:r>
          </a:p>
          <a:p>
            <a:r>
              <a:rPr lang="en-US" sz="1800">
                <a:solidFill>
                  <a:srgbClr val="FFFFFF"/>
                </a:solidFill>
              </a:rPr>
              <a:t>Institute for Civic Discourse and Democracy</a:t>
            </a:r>
          </a:p>
          <a:p>
            <a:r>
              <a:rPr lang="en-US" sz="1800">
                <a:solidFill>
                  <a:srgbClr val="FFFFFF"/>
                </a:solidFill>
              </a:rPr>
              <a:t>Kansas-State University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74BA0E-B544-45F7-A92D-96789A822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B9D9A8-82B0-4B76-BDAA-CCE3802A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022CB9-B7A5-4853-A70B-BE37877C8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6" name="Content Placeholder 5" descr="A picture containing person, person, suit, clothing&#10;&#10;Description automatically generated">
            <a:extLst>
              <a:ext uri="{FF2B5EF4-FFF2-40B4-BE49-F238E27FC236}">
                <a16:creationId xmlns:a16="http://schemas.microsoft.com/office/drawing/2014/main" id="{8C34D618-A758-8931-0237-AC0D9D15E2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1" b="1348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9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05565-6034-E13A-176A-0A850C16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/>
              <a:t>Symposium Panels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2273-1A87-C3BF-6CB5-C3885212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1800" dirty="0"/>
              <a:t>Facilitating Public Discourse in a Polarized Climate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dirty="0"/>
              <a:t>Rethinking Missions and Desired Outcomes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dirty="0"/>
              <a:t>Celebrating Successes and Strategizing Struggles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dirty="0"/>
              <a:t>Student Perspectives on Public Discourse</a:t>
            </a:r>
          </a:p>
          <a:p>
            <a:pPr marL="514350" indent="-514350">
              <a:buFont typeface="+mj-lt"/>
              <a:buAutoNum type="romanU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3111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4ECB5-5C4F-CE80-3E32-6F82FF0F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Theory-informed and deliberately structured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9A50F-A186-3C24-1E52-70AECFB1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Engagement Streams Framework (National Coalition of Dialogue and Democracy NCDD):</a:t>
            </a:r>
          </a:p>
          <a:p>
            <a:r>
              <a:rPr lang="en-US" sz="1800"/>
              <a:t>Exploration</a:t>
            </a:r>
          </a:p>
          <a:p>
            <a:r>
              <a:rPr lang="en-US" sz="1800"/>
              <a:t>Decision-making</a:t>
            </a:r>
          </a:p>
          <a:p>
            <a:r>
              <a:rPr lang="en-US" sz="1800"/>
              <a:t>Collaborative action</a:t>
            </a:r>
          </a:p>
          <a:p>
            <a:r>
              <a:rPr lang="en-US" sz="1800"/>
              <a:t>Conflict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19216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868F2-474D-1E3B-E882-83457E83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Building the appropriate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FA1BC-DF04-311E-3C3C-3CEFC1B39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Consider the following:</a:t>
            </a:r>
          </a:p>
          <a:p>
            <a:r>
              <a:rPr lang="en-US" sz="1800"/>
              <a:t>Group size</a:t>
            </a:r>
          </a:p>
          <a:p>
            <a:r>
              <a:rPr lang="en-US" sz="1800"/>
              <a:t>Time constraints</a:t>
            </a:r>
          </a:p>
          <a:p>
            <a:r>
              <a:rPr lang="en-US" sz="1800"/>
              <a:t>Budgeting</a:t>
            </a:r>
          </a:p>
          <a:p>
            <a:r>
              <a:rPr lang="en-US" sz="1800"/>
              <a:t>Desired outcome</a:t>
            </a:r>
          </a:p>
          <a:p>
            <a:pPr marL="0" indent="0">
              <a:buNone/>
            </a:pPr>
            <a:r>
              <a:rPr lang="en-US" sz="1800"/>
              <a:t>Create projects that matter to student community. </a:t>
            </a:r>
          </a:p>
          <a:p>
            <a:pPr marL="0" indent="0">
              <a:buNone/>
            </a:pPr>
            <a:r>
              <a:rPr lang="en-US" sz="1800"/>
              <a:t>K-State chose Black farming to address community needs.</a:t>
            </a:r>
          </a:p>
        </p:txBody>
      </p:sp>
    </p:spTree>
    <p:extLst>
      <p:ext uri="{BB962C8B-B14F-4D97-AF65-F5344CB8AC3E}">
        <p14:creationId xmlns:p14="http://schemas.microsoft.com/office/powerpoint/2010/main" val="208324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04CBF0-47E2-E2ED-3C3D-71CB8BAF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/>
              <a:t>K-State template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787A61-F043-10C0-6D93-14ACF9D18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883936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375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B0F054-0E3C-AFFB-8D63-930FF195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4496-7C07-E443-2667-84679F0F6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Cost of programming.</a:t>
            </a:r>
          </a:p>
          <a:p>
            <a:r>
              <a:rPr lang="en-US" sz="1800" dirty="0"/>
              <a:t>Institutional dynamics.</a:t>
            </a:r>
          </a:p>
          <a:p>
            <a:r>
              <a:rPr lang="en-US" sz="1800" dirty="0"/>
              <a:t>Pay-per-credit model of education.</a:t>
            </a:r>
          </a:p>
          <a:p>
            <a:r>
              <a:rPr lang="en-US" sz="1800" dirty="0"/>
              <a:t>Resistance to creating new programs on campus.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1850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AA5C31-93CD-F190-961E-706E691D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E60F9-5FFF-8177-57AC-12327AE9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Focus on graduate program.</a:t>
            </a:r>
          </a:p>
          <a:p>
            <a:r>
              <a:rPr lang="en-US" sz="1800" dirty="0"/>
              <a:t>Utilize issues important to community.</a:t>
            </a:r>
          </a:p>
          <a:p>
            <a:r>
              <a:rPr lang="en-US" sz="1800" dirty="0"/>
              <a:t>Integrate work across the whole.</a:t>
            </a:r>
          </a:p>
        </p:txBody>
      </p:sp>
    </p:spTree>
    <p:extLst>
      <p:ext uri="{BB962C8B-B14F-4D97-AF65-F5344CB8AC3E}">
        <p14:creationId xmlns:p14="http://schemas.microsoft.com/office/powerpoint/2010/main" val="2353828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21FC4-4B10-BA0E-A112-8B866CDC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/>
              <a:t>Key 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0CCA-7175-2EC8-24EE-CAFD235D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Build a discursive model that suits your needs.</a:t>
            </a:r>
          </a:p>
          <a:p>
            <a:r>
              <a:rPr lang="en-US" sz="1800" dirty="0"/>
              <a:t>Transform institutional restraints into productive constraints.</a:t>
            </a:r>
          </a:p>
          <a:p>
            <a:r>
              <a:rPr lang="en-US" sz="1800" dirty="0"/>
              <a:t>Engage the community by gauging interests and needs.</a:t>
            </a:r>
          </a:p>
        </p:txBody>
      </p:sp>
    </p:spTree>
    <p:extLst>
      <p:ext uri="{BB962C8B-B14F-4D97-AF65-F5344CB8AC3E}">
        <p14:creationId xmlns:p14="http://schemas.microsoft.com/office/powerpoint/2010/main" val="291065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7CE7A7-0AFD-439B-9765-E708254D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9CFBC2-8561-4BBF-BDDE-CF7908C9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AC8F43-3BD7-44FC-843A-972922AF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DE643C6-923A-4762-9462-D589A0AED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1AB708F-73DA-4CC8-89B1-8EB70ABB3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A3822D-4928-BB1C-5476-495CE0EA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848" y="1295400"/>
            <a:ext cx="7010400" cy="2604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Group Discussion </a:t>
            </a:r>
            <a:r>
              <a:rPr lang="en-US" sz="5200" dirty="0" err="1">
                <a:solidFill>
                  <a:srgbClr val="FFFFFF"/>
                </a:solidFill>
              </a:rPr>
              <a:t>Takeways</a:t>
            </a: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85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F96C-E4F9-C34B-83F7-4763A66C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Incorporating deliberation into the curriculum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22779F-7FAE-AA75-75CC-0559A4C83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309898"/>
              </p:ext>
            </p:extLst>
          </p:nvPr>
        </p:nvGraphicFramePr>
        <p:xfrm>
          <a:off x="458694" y="1949450"/>
          <a:ext cx="1127461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513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A691-5027-BBA2-AA58-8B667780F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IV. Student Perspectives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B1107-BF1F-BCEB-6204-45A65CF0C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Caesar </a:t>
            </a:r>
            <a:r>
              <a:rPr lang="en-US" dirty="0" err="1"/>
              <a:t>Garduno</a:t>
            </a:r>
            <a:r>
              <a:rPr lang="en-US" dirty="0"/>
              <a:t>, Colorado State University</a:t>
            </a:r>
          </a:p>
          <a:p>
            <a:r>
              <a:rPr lang="en-US" dirty="0"/>
              <a:t>Dylan Heneghan, University of North Carolina at Chapel Hill</a:t>
            </a:r>
          </a:p>
          <a:p>
            <a:r>
              <a:rPr lang="en-US" dirty="0"/>
              <a:t>Cho </a:t>
            </a:r>
            <a:r>
              <a:rPr lang="en-US" dirty="0" err="1"/>
              <a:t>Nikoi</a:t>
            </a:r>
            <a:r>
              <a:rPr lang="en-US" dirty="0"/>
              <a:t>, University of North Carolina at Chapel Hill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8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F80CDB-AC7F-FDE6-4B3F-746053AE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Obstacles preventing student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850C3-1822-EE66-6135-5B4C15A16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Students fear they will be admonished for sharing certain opinions.</a:t>
            </a:r>
          </a:p>
          <a:p>
            <a:r>
              <a:rPr lang="en-US" sz="1800" dirty="0"/>
              <a:t>Students perceive discourse as adversarial.</a:t>
            </a:r>
          </a:p>
          <a:p>
            <a:r>
              <a:rPr lang="en-US" sz="1800" dirty="0"/>
              <a:t>Lack of deliverables offered to students.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898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03E5-C2E9-8296-E75B-2E74621DF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en-US" sz="4400" dirty="0"/>
              <a:t>Celebrating Successes </a:t>
            </a:r>
            <a:br>
              <a:rPr lang="en-US" sz="4400" dirty="0"/>
            </a:br>
            <a:r>
              <a:rPr lang="en-US" sz="4400" dirty="0"/>
              <a:t>and </a:t>
            </a:r>
            <a:br>
              <a:rPr lang="en-US" sz="4400" dirty="0"/>
            </a:br>
            <a:r>
              <a:rPr lang="en-US" sz="4400" dirty="0"/>
              <a:t>Strategizing Struggles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3B584-5BFA-97EC-FE45-82ED2F5E1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4"/>
            <a:ext cx="9144000" cy="20642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Panelists:</a:t>
            </a:r>
          </a:p>
          <a:p>
            <a:r>
              <a:rPr lang="en-US" dirty="0"/>
              <a:t>Leila Brammer, University of Chicago</a:t>
            </a:r>
          </a:p>
          <a:p>
            <a:r>
              <a:rPr lang="en-US" dirty="0"/>
              <a:t>Graham Bullock, Davidson College</a:t>
            </a:r>
          </a:p>
          <a:p>
            <a:r>
              <a:rPr lang="en-US" dirty="0"/>
              <a:t>Sara Drury, Wabash College</a:t>
            </a:r>
          </a:p>
          <a:p>
            <a:r>
              <a:rPr lang="en-US" dirty="0"/>
              <a:t>Timothy Shaffer, Kansas-State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93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21F26-6392-B45C-E269-5D4205D0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Opportunities promoting student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0E25E-5937-3B18-E252-FA554453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Students want to feel like valued partners.</a:t>
            </a:r>
          </a:p>
          <a:p>
            <a:r>
              <a:rPr lang="en-US" sz="1800" dirty="0"/>
              <a:t>Students want to participate in setting the agenda.</a:t>
            </a:r>
          </a:p>
          <a:p>
            <a:r>
              <a:rPr lang="en-US" sz="1800" dirty="0"/>
              <a:t>Nothing like this is happening in other spaces—we can stand out!</a:t>
            </a:r>
          </a:p>
          <a:p>
            <a:r>
              <a:rPr lang="en-US" sz="1800" dirty="0"/>
              <a:t>Desire for inclusivity.</a:t>
            </a:r>
          </a:p>
          <a:p>
            <a:r>
              <a:rPr lang="en-US" sz="1800" dirty="0"/>
              <a:t>Desire for community engagement.</a:t>
            </a:r>
          </a:p>
        </p:txBody>
      </p:sp>
    </p:spTree>
    <p:extLst>
      <p:ext uri="{BB962C8B-B14F-4D97-AF65-F5344CB8AC3E}">
        <p14:creationId xmlns:p14="http://schemas.microsoft.com/office/powerpoint/2010/main" val="4162892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E22CC-19F9-8A75-418B-5EA86C5B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Panel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1C86-B0B7-23B9-9D4A-B55CDCE6F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We have power to change the narrative about public discourse.</a:t>
            </a:r>
          </a:p>
          <a:p>
            <a:r>
              <a:rPr lang="en-US" sz="1800" dirty="0"/>
              <a:t>The advocacy model of deliberation is failing students.</a:t>
            </a:r>
          </a:p>
          <a:p>
            <a:r>
              <a:rPr lang="en-US" sz="1800" dirty="0"/>
              <a:t>Deliberation can lift marginalized voices.</a:t>
            </a:r>
          </a:p>
          <a:p>
            <a:r>
              <a:rPr lang="en-US" sz="1800" dirty="0"/>
              <a:t>Deliberation can help higher education find its way.</a:t>
            </a:r>
          </a:p>
          <a:p>
            <a:r>
              <a:rPr lang="en-US" sz="1800" dirty="0"/>
              <a:t>Develop a program that best fits your dynamics and needs.</a:t>
            </a:r>
          </a:p>
          <a:p>
            <a:r>
              <a:rPr lang="en-US" sz="1800" dirty="0"/>
              <a:t>Work within your institutional constraints, and use them to your advantage.</a:t>
            </a:r>
          </a:p>
          <a:p>
            <a:r>
              <a:rPr lang="en-US" sz="1800" dirty="0"/>
              <a:t>Understand student perceptions, concerns, and motivations.</a:t>
            </a:r>
          </a:p>
        </p:txBody>
      </p:sp>
    </p:spTree>
    <p:extLst>
      <p:ext uri="{BB962C8B-B14F-4D97-AF65-F5344CB8AC3E}">
        <p14:creationId xmlns:p14="http://schemas.microsoft.com/office/powerpoint/2010/main" val="392158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FF415-30D1-469E-BE4D-00CD112F4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1C0375-EF8C-42D2-B4E4-017FC6FD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360DD2A-433B-409F-8484-2BB77B0A3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19129-7A46-47E1-9E1D-8CCD27DFB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72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CBD23D-6DA9-462E-88B3-7270CABAE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75A0F-5917-EDB3-F615-6FE689C4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43000"/>
            <a:ext cx="5181600" cy="198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Rethinking the Role of Free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E68B-E965-B2A4-EDCB-EEE64FE8F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1322" y="3200400"/>
            <a:ext cx="5323096" cy="2514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Leila Brammer</a:t>
            </a:r>
          </a:p>
          <a:p>
            <a:r>
              <a:rPr lang="en-US" sz="1800" dirty="0"/>
              <a:t>Parrhesia Program for Public Discourse</a:t>
            </a:r>
          </a:p>
          <a:p>
            <a:r>
              <a:rPr lang="en-US" sz="1800" dirty="0"/>
              <a:t>University of Chicago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8806AF-F475-C31C-5132-14063CF0E0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5675" b="5675"/>
          <a:stretch/>
        </p:blipFill>
        <p:spPr>
          <a:xfrm>
            <a:off x="6861142" y="685800"/>
            <a:ext cx="46496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9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B4342-9F9C-88F2-5668-16DDA525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r>
              <a:rPr lang="en-US" sz="3600"/>
              <a:t>Why does academic free expression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E826E-5A79-A174-E49E-207DFE0E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0400"/>
            <a:ext cx="5410200" cy="25908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700" dirty="0"/>
              <a:t>Free expression does more than protect individuals.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We need capacity to engage difference and disagreement.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Discursive space is not level.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 When we engage, we must ensure we hear a multiplicity of perspectives.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Both needs are discursive.</a:t>
            </a:r>
          </a:p>
        </p:txBody>
      </p:sp>
      <p:pic>
        <p:nvPicPr>
          <p:cNvPr id="7" name="Graphic 6" descr="Cheers">
            <a:extLst>
              <a:ext uri="{FF2B5EF4-FFF2-40B4-BE49-F238E27FC236}">
                <a16:creationId xmlns:a16="http://schemas.microsoft.com/office/drawing/2014/main" id="{D85F15DC-39D4-14FC-31FE-42D47BC52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0400" y="1324187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4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5BC6B-8576-30F2-0FE1-34B07594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Where (and where not) to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E283F-0453-0966-4652-1FA856F6C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/>
              <a:t>Our discipline provides theory and practices to address our needs.</a:t>
            </a:r>
          </a:p>
          <a:p>
            <a:r>
              <a:rPr lang="en-US" sz="1800"/>
              <a:t>Instead of institutionalize a program, tactic, mode or means, we can institutionalize discourse.</a:t>
            </a:r>
          </a:p>
          <a:p>
            <a:r>
              <a:rPr lang="en-US" sz="1800"/>
              <a:t>We cannot depend on facilitators to do the work of democracy.</a:t>
            </a:r>
          </a:p>
          <a:p>
            <a:r>
              <a:rPr lang="en-US" sz="1800"/>
              <a:t>We need a Deweyan sense of democracy where people are conscious of their own practices.</a:t>
            </a:r>
          </a:p>
          <a:p>
            <a:r>
              <a:rPr lang="en-US" sz="1800"/>
              <a:t>We must not assume students automatically know how to do it.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7456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76813-4CEE-408B-852D-3E51E30B1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3D balls and blocks">
            <a:extLst>
              <a:ext uri="{FF2B5EF4-FFF2-40B4-BE49-F238E27FC236}">
                <a16:creationId xmlns:a16="http://schemas.microsoft.com/office/drawing/2014/main" id="{860E3479-3ED5-D202-AF4A-62F7EBAAA5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4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A376B2-8FED-0E62-16FB-5B1B90EF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Changing the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041A-9B3B-7CD4-1018-045D67EEF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The debate model reifies old practices that have failed us.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Either/or propositions will only reinforce division.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Entering students as advocates skips the important discursive step of understanding the issue.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I don’t accept it as a given that we are polarized; instead, we have discursive practices that are polarizing.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Likewise, we can implement discursive practices that disrupt polarization.</a:t>
            </a:r>
          </a:p>
        </p:txBody>
      </p:sp>
    </p:spTree>
    <p:extLst>
      <p:ext uri="{BB962C8B-B14F-4D97-AF65-F5344CB8AC3E}">
        <p14:creationId xmlns:p14="http://schemas.microsoft.com/office/powerpoint/2010/main" val="333208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273C4-E3B4-0C10-09C6-F551C971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144F-1601-E575-A246-96BCCE31E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Adopt an Aristotelian process of discourse.</a:t>
            </a:r>
          </a:p>
          <a:p>
            <a:r>
              <a:rPr lang="en-US" sz="1800" dirty="0"/>
              <a:t>Allow rhetoric to serve as the handmaiden to dialectic.</a:t>
            </a:r>
          </a:p>
          <a:p>
            <a:r>
              <a:rPr lang="en-US" sz="1800" dirty="0"/>
              <a:t>That is, test ideas together to help understand multiple perspectives.</a:t>
            </a:r>
          </a:p>
          <a:p>
            <a:r>
              <a:rPr lang="en-US" sz="1800" dirty="0"/>
              <a:t>Make discourse collaborative.</a:t>
            </a:r>
          </a:p>
          <a:p>
            <a:r>
              <a:rPr lang="en-US" sz="1800" dirty="0"/>
              <a:t>After thoroughly discussing and deliberating,  we can begin to advocate.</a:t>
            </a:r>
          </a:p>
          <a:p>
            <a:r>
              <a:rPr lang="en-US" sz="1800" dirty="0"/>
              <a:t>Utilize models that disrupt the either/or dichotomy.</a:t>
            </a:r>
          </a:p>
        </p:txBody>
      </p:sp>
    </p:spTree>
    <p:extLst>
      <p:ext uri="{BB962C8B-B14F-4D97-AF65-F5344CB8AC3E}">
        <p14:creationId xmlns:p14="http://schemas.microsoft.com/office/powerpoint/2010/main" val="357637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3" name="Picture 15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DAB813-4EBA-80A1-F998-9389370C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66451-FF13-1900-4537-94B50CC5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anchor="ctr">
            <a:normAutofit/>
          </a:bodyPr>
          <a:lstStyle/>
          <a:p>
            <a:r>
              <a:rPr lang="en-US" sz="1800"/>
              <a:t>Free expression is more than an individual right; it is a prerequisite to building social knowledge.</a:t>
            </a:r>
          </a:p>
          <a:p>
            <a:r>
              <a:rPr lang="en-US" sz="1800"/>
              <a:t>The either/or model of debate has failed us.</a:t>
            </a:r>
          </a:p>
          <a:p>
            <a:r>
              <a:rPr lang="en-US" sz="1800"/>
              <a:t>Students must learn to explore issues before advocating positions.</a:t>
            </a:r>
          </a:p>
        </p:txBody>
      </p:sp>
    </p:spTree>
    <p:extLst>
      <p:ext uri="{BB962C8B-B14F-4D97-AF65-F5344CB8AC3E}">
        <p14:creationId xmlns:p14="http://schemas.microsoft.com/office/powerpoint/2010/main" val="3565680491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8E6"/>
      </a:lt2>
      <a:accent1>
        <a:srgbClr val="CD8FA3"/>
      </a:accent1>
      <a:accent2>
        <a:srgbClr val="C27E76"/>
      </a:accent2>
      <a:accent3>
        <a:srgbClr val="C29E76"/>
      </a:accent3>
      <a:accent4>
        <a:srgbClr val="ABA668"/>
      </a:accent4>
      <a:accent5>
        <a:srgbClr val="98AA77"/>
      </a:accent5>
      <a:accent6>
        <a:srgbClr val="7BB06B"/>
      </a:accent6>
      <a:hlink>
        <a:srgbClr val="568F7D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47B918D7704F87690D7B2EB81655" ma:contentTypeVersion="12" ma:contentTypeDescription="Create a new document." ma:contentTypeScope="" ma:versionID="905050f7cee18b8f08b09e59b5d3bec4">
  <xsd:schema xmlns:xsd="http://www.w3.org/2001/XMLSchema" xmlns:xs="http://www.w3.org/2001/XMLSchema" xmlns:p="http://schemas.microsoft.com/office/2006/metadata/properties" xmlns:ns3="fe989ede-7b19-48eb-8d85-440b66497800" xmlns:ns4="24ad0019-281e-4946-bc8e-ac9ee7168d9d" targetNamespace="http://schemas.microsoft.com/office/2006/metadata/properties" ma:root="true" ma:fieldsID="bb2b38246519a04279714be3fb734702" ns3:_="" ns4:_="">
    <xsd:import namespace="fe989ede-7b19-48eb-8d85-440b66497800"/>
    <xsd:import namespace="24ad0019-281e-4946-bc8e-ac9ee7168d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89ede-7b19-48eb-8d85-440b664978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d0019-281e-4946-bc8e-ac9ee7168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BE7FD3-D7DA-4D8D-8F10-B1495B5C87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8FE3A9-5D83-4E32-AD5F-A8944F23423D}">
  <ds:schemaRefs>
    <ds:schemaRef ds:uri="http://purl.org/dc/terms/"/>
    <ds:schemaRef ds:uri="fe989ede-7b19-48eb-8d85-440b66497800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4ad0019-281e-4946-bc8e-ac9ee7168d9d"/>
  </ds:schemaRefs>
</ds:datastoreItem>
</file>

<file path=customXml/itemProps3.xml><?xml version="1.0" encoding="utf-8"?>
<ds:datastoreItem xmlns:ds="http://schemas.openxmlformats.org/officeDocument/2006/customXml" ds:itemID="{F285E13B-583E-46C8-9411-478098A6A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989ede-7b19-48eb-8d85-440b66497800"/>
    <ds:schemaRef ds:uri="24ad0019-281e-4946-bc8e-ac9ee7168d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{668912DB-1968-DC44-8122-814BFD829756}tf10001073</Template>
  <TotalTime>447</TotalTime>
  <Words>1244</Words>
  <Application>Microsoft Macintosh PowerPoint</Application>
  <PresentationFormat>Widescreen</PresentationFormat>
  <Paragraphs>163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Avenir Next LT Pro</vt:lpstr>
      <vt:lpstr>AvenirNext LT Pro Medium</vt:lpstr>
      <vt:lpstr>Sabon Next LT</vt:lpstr>
      <vt:lpstr>DappledVTI</vt:lpstr>
      <vt:lpstr>2022 Symposium of Collegiate Programs for Public Discourse</vt:lpstr>
      <vt:lpstr>Symposium Panels</vt:lpstr>
      <vt:lpstr>III. Celebrating Successes  and  Strategizing Struggles</vt:lpstr>
      <vt:lpstr>Rethinking the Role of Free Expression</vt:lpstr>
      <vt:lpstr>Why does academic free expression exist?</vt:lpstr>
      <vt:lpstr>Where (and where not) to begin?</vt:lpstr>
      <vt:lpstr>Changing the narrative</vt:lpstr>
      <vt:lpstr>Suggestions</vt:lpstr>
      <vt:lpstr>Key takeaways</vt:lpstr>
      <vt:lpstr>The Deliberative Citizenship Initiative</vt:lpstr>
      <vt:lpstr>Philosophy</vt:lpstr>
      <vt:lpstr>Training facilitators</vt:lpstr>
      <vt:lpstr>Key takeaways</vt:lpstr>
      <vt:lpstr>Deliberative Foundations, Collaborations, and Sustainability</vt:lpstr>
      <vt:lpstr>Deliberative foundations</vt:lpstr>
      <vt:lpstr>Deliberative collaboration</vt:lpstr>
      <vt:lpstr>Deliberative sustainability</vt:lpstr>
      <vt:lpstr>Key takeaways</vt:lpstr>
      <vt:lpstr>The Engaged Streams Framework</vt:lpstr>
      <vt:lpstr>Theory-informed and deliberately structured</vt:lpstr>
      <vt:lpstr>Building the appropriate model</vt:lpstr>
      <vt:lpstr>K-State template</vt:lpstr>
      <vt:lpstr>Drawbacks</vt:lpstr>
      <vt:lpstr>Strategies</vt:lpstr>
      <vt:lpstr>Key takeaways</vt:lpstr>
      <vt:lpstr>Group Discussion Takeways</vt:lpstr>
      <vt:lpstr>Incorporating deliberation into the curriculum</vt:lpstr>
      <vt:lpstr>IV. Student Perspectives</vt:lpstr>
      <vt:lpstr>Obstacles preventing student participation</vt:lpstr>
      <vt:lpstr>Opportunities promoting student participation</vt:lpstr>
      <vt:lpstr>Panel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Symposium of Collegiate Programs for Public Discourse</dc:title>
  <dc:creator>Marinelli, Kevin James</dc:creator>
  <cp:lastModifiedBy>Marinelli, Kevin James</cp:lastModifiedBy>
  <cp:revision>64</cp:revision>
  <dcterms:created xsi:type="dcterms:W3CDTF">2022-04-25T15:04:18Z</dcterms:created>
  <dcterms:modified xsi:type="dcterms:W3CDTF">2022-10-31T00:24:40Z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0x010100D70047B918D7704F87690D7B2EB81655</vt:lpwstr>
  </property>
</Properties>
</file>